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handoutMasterIdLst>
    <p:handoutMasterId r:id="rId16"/>
  </p:handoutMasterIdLst>
  <p:sldIdLst>
    <p:sldId id="256" r:id="rId3"/>
    <p:sldId id="396" r:id="rId4"/>
    <p:sldId id="440" r:id="rId5"/>
    <p:sldId id="437" r:id="rId6"/>
    <p:sldId id="438" r:id="rId7"/>
    <p:sldId id="441" r:id="rId8"/>
    <p:sldId id="436" r:id="rId9"/>
    <p:sldId id="439" r:id="rId10"/>
    <p:sldId id="433" r:id="rId11"/>
    <p:sldId id="362" r:id="rId12"/>
    <p:sldId id="434" r:id="rId13"/>
    <p:sldId id="435" r:id="rId14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AFF"/>
    <a:srgbClr val="FF0066"/>
    <a:srgbClr val="F2F2F2"/>
    <a:srgbClr val="969696"/>
    <a:srgbClr val="F8F8F8"/>
    <a:srgbClr val="002255"/>
    <a:srgbClr val="F1AC1C"/>
    <a:srgbClr val="000000"/>
    <a:srgbClr val="D27099"/>
    <a:srgbClr val="A45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291" autoAdjust="0"/>
  </p:normalViewPr>
  <p:slideViewPr>
    <p:cSldViewPr>
      <p:cViewPr>
        <p:scale>
          <a:sx n="90" d="100"/>
          <a:sy n="90" d="100"/>
        </p:scale>
        <p:origin x="55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96"/>
      </p:cViewPr>
      <p:guideLst>
        <p:guide orient="horz" pos="3024"/>
        <p:guide pos="230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0059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20" cy="480059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6A0EF6-BA2C-49AF-B26F-0B47AE917F0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59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143589" y="9119475"/>
            <a:ext cx="3169920" cy="480059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82FF75E-411E-4829-8ADD-90C8260C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48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0059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59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69333E5-1563-47BB-9B0F-0CE9F72C04E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3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59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59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05D4309-2A32-4DC6-B4DC-A95A2E896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38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Pode-se perceber que o roubo de veículos é bem concentrado no centro de São Carlos, sendo que os meses com maior volume de crimes concentram-se em Janeiro, Fev, Mar, Abril e Maio. Acontece todos os dias da semana sendo dom o dia com menos volume. Já os perídos mais propícios são na tarde e a noite. Ao observar a Timeline verificamos uma queda suave do crime veiculo com o passar dos anos.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10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Já o crime transeunte observamos uma concentração maior no Jardim Luftala e na Av. São Carlos. Podemos perceber que Fev, Marc, abril, maio e jun são os meses com maior concentração de crimes transeunte, sendo que abril é o mais violento. Janeiro, julho e dezembro sao os meses de ferias diminui o transeunte. Quanto aos dias da semana quar, quinta, sexta são os dias de maiores roubos e sabado e domingo dias com menor incidencia. A tarde e a noite são os periodos mais perigosos tambem, mas a noite eh predominante.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6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Roubo a estabelecimento acontece mais em jan, fev, mar, abr,mai, jun, nov. Além disso os dias da semana que vemos mais roubo a estabelecimento sao quinta e sexta. A tarde e a noite são os peridos mais críticos.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6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Escolhi 3 tipos de crimes para fazer as análises:</a:t>
            </a:r>
          </a:p>
          <a:p>
            <a:r>
              <a:rPr lang="pt-BR" dirty="0"/>
              <a:t>-Veiculo</a:t>
            </a:r>
          </a:p>
          <a:p>
            <a:r>
              <a:rPr lang="pt-BR" dirty="0"/>
              <a:t>-Transeunte</a:t>
            </a:r>
          </a:p>
          <a:p>
            <a:r>
              <a:rPr lang="pt-BR" dirty="0"/>
              <a:t>-Estabelecimento (Juntei estabelecimento ensino, interior estabelecimento, estabelecimento-outros e estabelecimento comercial)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61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Escolhi 3 tipos de crimes para fazer as análises:</a:t>
            </a:r>
          </a:p>
          <a:p>
            <a:r>
              <a:rPr lang="pt-BR" dirty="0"/>
              <a:t>-Veiculo</a:t>
            </a:r>
          </a:p>
          <a:p>
            <a:r>
              <a:rPr lang="pt-BR" dirty="0"/>
              <a:t>-Transeunte</a:t>
            </a:r>
          </a:p>
          <a:p>
            <a:r>
              <a:rPr lang="pt-BR" dirty="0"/>
              <a:t>-Estabelecimento (Juntei estabelecimento ensino, interior estabelecimento, estabelecimento-outros e estabelecimento comercial)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31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Escolhi 3 tipos de crimes para fazer as análises:</a:t>
            </a:r>
          </a:p>
          <a:p>
            <a:r>
              <a:rPr lang="pt-BR" dirty="0"/>
              <a:t>-Veiculo</a:t>
            </a:r>
          </a:p>
          <a:p>
            <a:r>
              <a:rPr lang="pt-BR" dirty="0"/>
              <a:t>-Transeunte</a:t>
            </a:r>
          </a:p>
          <a:p>
            <a:r>
              <a:rPr lang="pt-BR" dirty="0"/>
              <a:t>-Estabelecimento (Juntei estabelecimento ensino, interior estabelecimento, estabelecimento-outros e estabelecimento comercial)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99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Escolhi 3 tipos de crimes para fazer as análises:</a:t>
            </a:r>
          </a:p>
          <a:p>
            <a:r>
              <a:rPr lang="pt-BR" dirty="0"/>
              <a:t>-Veiculo</a:t>
            </a:r>
          </a:p>
          <a:p>
            <a:r>
              <a:rPr lang="pt-BR" dirty="0"/>
              <a:t>-Transeunte</a:t>
            </a:r>
          </a:p>
          <a:p>
            <a:r>
              <a:rPr lang="pt-BR" dirty="0"/>
              <a:t>-Estabelecimento (Juntei estabelecimento ensino, interior estabelecimento, estabelecimento-outros e estabelecimento comercial)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97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Escolhi 3 tipos de crimes para fazer as análises:</a:t>
            </a:r>
          </a:p>
          <a:p>
            <a:r>
              <a:rPr lang="pt-BR" dirty="0"/>
              <a:t>-Veiculo</a:t>
            </a:r>
          </a:p>
          <a:p>
            <a:r>
              <a:rPr lang="pt-BR" dirty="0"/>
              <a:t>-Transeunte</a:t>
            </a:r>
          </a:p>
          <a:p>
            <a:r>
              <a:rPr lang="pt-BR" dirty="0"/>
              <a:t>-Estabelecimento (Juntei estabelecimento ensino, interior estabelecimento, estabelecimento-outros e estabelecimento comercial)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13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Escolhi 3 tipos de crimes para fazer as análises:</a:t>
            </a:r>
          </a:p>
          <a:p>
            <a:r>
              <a:rPr lang="pt-BR" dirty="0"/>
              <a:t>-Veiculo</a:t>
            </a:r>
          </a:p>
          <a:p>
            <a:r>
              <a:rPr lang="pt-BR" dirty="0"/>
              <a:t>-Transeunte</a:t>
            </a:r>
          </a:p>
          <a:p>
            <a:r>
              <a:rPr lang="pt-BR" dirty="0"/>
              <a:t>-Estabelecimento (Juntei estabelecimento ensino, interior estabelecimento, estabelecimento-outros e estabelecimento comercial)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47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Escolhi 3 tipos de crimes para fazer as análises:</a:t>
            </a:r>
          </a:p>
          <a:p>
            <a:r>
              <a:rPr lang="pt-BR" dirty="0"/>
              <a:t>-Veiculo</a:t>
            </a:r>
          </a:p>
          <a:p>
            <a:r>
              <a:rPr lang="pt-BR" dirty="0"/>
              <a:t>-Transeunte</a:t>
            </a:r>
          </a:p>
          <a:p>
            <a:r>
              <a:rPr lang="pt-BR" dirty="0"/>
              <a:t>-Estabelecimento (Juntei estabelecimento ensino, interior estabelecimento, estabelecimento-outros e estabelecimento comercial)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7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Conseguimos visualizar uma quantidade maior de crimes no Centro, Jardim Cruzeiro do Sul, Vila Luftala, Av. São Carlos e Jardim Luftala.</a:t>
            </a:r>
          </a:p>
          <a:p>
            <a:r>
              <a:rPr lang="pt-BR" dirty="0"/>
              <a:t>Como já vimos no slide anterior o tipo de crime veiculo é o que tem mais crimes. Podemos perceber também que no 1º semestre do ano (Jan, Fev, Mar,Abr, Mai e Jun) a quantidade de crimes é bem superior do que no segundo semestre. Além disso domingo o dia da semana que menos acontecem roubos. Sendo que os dias mais periogos são quarta, quinta e sexta. No geral, a noite é o horário que se tem maior número de roubos. Na timeline podemos observar uma queda gradativa de roubos com o passar dos anos.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4309-2A32-4DC6-B4DC-A95A2E896E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9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16E462D-FD54-43AF-BFA7-636E53D1F92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226E6B-DC82-47ED-BB26-A399DB4678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58932" y="4979838"/>
            <a:ext cx="349572" cy="1636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buFont typeface="+mj-lt"/>
              <a:buNone/>
              <a:defRPr sz="700" kern="1200">
                <a:solidFill>
                  <a:srgbClr val="78A2B6"/>
                </a:solidFill>
                <a:latin typeface="Vaud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dirty="0"/>
              <a:t> </a:t>
            </a:r>
            <a:fld id="{C1F9E84E-F32B-49AA-8034-3C4C2C38E319}" type="slidenum">
              <a:rPr lang="en-US" altLang="en-US" smtClean="0"/>
              <a:pPr algn="ctr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1549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16E462D-FD54-43AF-BFA7-636E53D1F92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226E6B-DC82-47ED-BB26-A399DB467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2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16E462D-FD54-43AF-BFA7-636E53D1F92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226E6B-DC82-47ED-BB26-A399DB467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23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739D5A-DD22-479C-B4FE-F38C348F586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F4D88E0-00A4-480B-93E4-EE6D1E5D7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9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739D5A-DD22-479C-B4FE-F38C348F586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F4D88E0-00A4-480B-93E4-EE6D1E5D7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82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739D5A-DD22-479C-B4FE-F38C348F586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F4D88E0-00A4-480B-93E4-EE6D1E5D7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44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739D5A-DD22-479C-B4FE-F38C348F586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F4D88E0-00A4-480B-93E4-EE6D1E5D7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1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739D5A-DD22-479C-B4FE-F38C348F586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F4D88E0-00A4-480B-93E4-EE6D1E5D7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9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739D5A-DD22-479C-B4FE-F38C348F586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F4D88E0-00A4-480B-93E4-EE6D1E5D7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98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739D5A-DD22-479C-B4FE-F38C348F586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F4D88E0-00A4-480B-93E4-EE6D1E5D7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4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739D5A-DD22-479C-B4FE-F38C348F586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F4D88E0-00A4-480B-93E4-EE6D1E5D7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9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16E462D-FD54-43AF-BFA7-636E53D1F92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226E6B-DC82-47ED-BB26-A399DB4678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58932" y="4979838"/>
            <a:ext cx="349572" cy="1636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buFont typeface="+mj-lt"/>
              <a:buNone/>
              <a:defRPr sz="700" kern="1200">
                <a:solidFill>
                  <a:srgbClr val="78A2B6"/>
                </a:solidFill>
                <a:latin typeface="Vaud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 </a:t>
            </a:r>
            <a:fld id="{C1F9E84E-F32B-49AA-8034-3C4C2C38E319}" type="slidenum">
              <a:rPr lang="en-US" altLang="en-US" smtClean="0"/>
              <a:pPr algn="ctr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4561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739D5A-DD22-479C-B4FE-F38C348F586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F4D88E0-00A4-480B-93E4-EE6D1E5D7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2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739D5A-DD22-479C-B4FE-F38C348F586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F4D88E0-00A4-480B-93E4-EE6D1E5D7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7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739D5A-DD22-479C-B4FE-F38C348F5868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F4D88E0-00A4-480B-93E4-EE6D1E5D7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9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16E462D-FD54-43AF-BFA7-636E53D1F92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226E6B-DC82-47ED-BB26-A399DB4678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58932" y="4979838"/>
            <a:ext cx="349572" cy="1636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buFont typeface="+mj-lt"/>
              <a:buNone/>
              <a:defRPr sz="700" kern="1200">
                <a:solidFill>
                  <a:srgbClr val="78A2B6"/>
                </a:solidFill>
                <a:latin typeface="Vaud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 </a:t>
            </a:r>
            <a:fld id="{C1F9E84E-F32B-49AA-8034-3C4C2C38E319}" type="slidenum">
              <a:rPr lang="en-US" altLang="en-US" smtClean="0"/>
              <a:pPr algn="ctr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957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16E462D-FD54-43AF-BFA7-636E53D1F92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226E6B-DC82-47ED-BB26-A399DB4678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758932" y="4979838"/>
            <a:ext cx="349572" cy="1636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buFont typeface="+mj-lt"/>
              <a:buNone/>
              <a:defRPr sz="700" kern="1200">
                <a:solidFill>
                  <a:srgbClr val="78A2B6"/>
                </a:solidFill>
                <a:latin typeface="Vaud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 </a:t>
            </a:r>
            <a:fld id="{C1F9E84E-F32B-49AA-8034-3C4C2C38E319}" type="slidenum">
              <a:rPr lang="en-US" altLang="en-US" smtClean="0"/>
              <a:pPr algn="ctr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611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16E462D-FD54-43AF-BFA7-636E53D1F92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226E6B-DC82-47ED-BB26-A399DB4678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58932" y="4979838"/>
            <a:ext cx="349572" cy="1636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buFont typeface="+mj-lt"/>
              <a:buNone/>
              <a:defRPr sz="700" kern="1200">
                <a:solidFill>
                  <a:srgbClr val="78A2B6"/>
                </a:solidFill>
                <a:latin typeface="Vaud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 </a:t>
            </a:r>
            <a:fld id="{C1F9E84E-F32B-49AA-8034-3C4C2C38E319}" type="slidenum">
              <a:rPr lang="en-US" altLang="en-US" smtClean="0"/>
              <a:pPr algn="ctr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518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16E462D-FD54-43AF-BFA7-636E53D1F92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226E6B-DC82-47ED-BB26-A399DB46789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758932" y="4979838"/>
            <a:ext cx="349572" cy="1636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buFont typeface="+mj-lt"/>
              <a:buNone/>
              <a:defRPr sz="700" kern="1200">
                <a:solidFill>
                  <a:srgbClr val="78A2B6"/>
                </a:solidFill>
                <a:latin typeface="Vaud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 </a:t>
            </a:r>
            <a:fld id="{C1F9E84E-F32B-49AA-8034-3C4C2C38E319}" type="slidenum">
              <a:rPr lang="en-US" altLang="en-US" smtClean="0"/>
              <a:pPr algn="ctr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001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16E462D-FD54-43AF-BFA7-636E53D1F92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226E6B-DC82-47ED-BB26-A399DB4678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758932" y="4979838"/>
            <a:ext cx="349572" cy="1636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buFont typeface="+mj-lt"/>
              <a:buNone/>
              <a:defRPr sz="700" kern="1200">
                <a:solidFill>
                  <a:srgbClr val="78A2B6"/>
                </a:solidFill>
                <a:latin typeface="Vaud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 </a:t>
            </a:r>
            <a:fld id="{C1F9E84E-F32B-49AA-8034-3C4C2C38E319}" type="slidenum">
              <a:rPr lang="en-US" altLang="en-US" smtClean="0"/>
              <a:pPr algn="ctr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234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16E462D-FD54-43AF-BFA7-636E53D1F92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226E6B-DC82-47ED-BB26-A399DB467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16E462D-FD54-43AF-BFA7-636E53D1F92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226E6B-DC82-47ED-BB26-A399DB467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rgbClr val="F0F0F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0" y="4948014"/>
            <a:ext cx="9144000" cy="19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8932" y="4963925"/>
            <a:ext cx="349572" cy="1636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+mj-lt"/>
              <a:buNone/>
              <a:defRPr sz="700">
                <a:solidFill>
                  <a:srgbClr val="78A2B6"/>
                </a:solidFill>
                <a:latin typeface="Vaud"/>
              </a:defRPr>
            </a:lvl1pPr>
          </a:lstStyle>
          <a:p>
            <a:pPr algn="ctr"/>
            <a:r>
              <a:rPr lang="en-US" altLang="en-US" dirty="0"/>
              <a:t> 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1197542" y="4948015"/>
            <a:ext cx="7416822" cy="18239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buFont typeface="+mj-lt"/>
              <a:buNone/>
              <a:defRPr sz="700">
                <a:solidFill>
                  <a:srgbClr val="78A2B6"/>
                </a:solidFill>
                <a:latin typeface="Vaud"/>
              </a:defRPr>
            </a:lvl1pPr>
          </a:lstStyle>
          <a:p>
            <a:pPr lvl="0"/>
            <a:r>
              <a:rPr lang="pt-BR" dirty="0"/>
              <a:t>A</a:t>
            </a:r>
            <a:r>
              <a:rPr lang="en-US" dirty="0" err="1"/>
              <a:t>nálise</a:t>
            </a:r>
            <a:r>
              <a:rPr lang="en-US" dirty="0"/>
              <a:t> dos Dados da </a:t>
            </a:r>
            <a:r>
              <a:rPr lang="en-US" dirty="0" err="1"/>
              <a:t>Prefeitura</a:t>
            </a:r>
            <a:r>
              <a:rPr lang="en-US" dirty="0"/>
              <a:t> de São Carlos, SP</a:t>
            </a:r>
            <a:endParaRPr lang="pt-BR" dirty="0"/>
          </a:p>
        </p:txBody>
      </p:sp>
      <p:pic>
        <p:nvPicPr>
          <p:cNvPr id="11" name="Picture 2" descr="C:\Users\G3RMA1N\Downloads\ADMINISTRADOR_17_logomarcaicmc (1)\LOGO ICMC CMYK.png">
            <a:extLst>
              <a:ext uri="{FF2B5EF4-FFF2-40B4-BE49-F238E27FC236}">
                <a16:creationId xmlns:a16="http://schemas.microsoft.com/office/drawing/2014/main" id="{38704A00-8895-49BD-97A9-728B2960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" y="4971365"/>
            <a:ext cx="481738" cy="1366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79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81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sv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pn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7120" y="4550519"/>
            <a:ext cx="9144000" cy="61351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s-PE" b="1" dirty="0">
              <a:solidFill>
                <a:srgbClr val="F1AC1C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0" y="18136"/>
            <a:ext cx="9140440" cy="75341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/>
          <a:p>
            <a:pPr algn="ctr"/>
            <a:endParaRPr lang="pt-BR" sz="2800" b="1" dirty="0">
              <a:solidFill>
                <a:srgbClr val="005985"/>
              </a:solidFill>
            </a:endParaRPr>
          </a:p>
        </p:txBody>
      </p:sp>
      <p:pic>
        <p:nvPicPr>
          <p:cNvPr id="11" name="Picture 2" descr="C:\Users\G3RMA1N\Downloads\ADMINISTRADOR_17_logomarcaicmc (1)\LOGO ICMC CMYK.png">
            <a:extLst>
              <a:ext uri="{FF2B5EF4-FFF2-40B4-BE49-F238E27FC236}">
                <a16:creationId xmlns:a16="http://schemas.microsoft.com/office/drawing/2014/main" id="{6AD69471-746C-416C-B702-1D582167F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20306"/>
            <a:ext cx="1867275" cy="84058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E3A70-7F37-46F1-A29A-6EDC6075D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8240" cy="4443958"/>
          </a:xfrm>
          <a:prstGeom prst="rect">
            <a:avLst/>
          </a:prstGeom>
        </p:spPr>
      </p:pic>
      <p:sp>
        <p:nvSpPr>
          <p:cNvPr id="35" name="Retângulo 8">
            <a:extLst>
              <a:ext uri="{FF2B5EF4-FFF2-40B4-BE49-F238E27FC236}">
                <a16:creationId xmlns:a16="http://schemas.microsoft.com/office/drawing/2014/main" id="{2DC74834-E642-42C9-B441-13F5FD6C88C1}"/>
              </a:ext>
            </a:extLst>
          </p:cNvPr>
          <p:cNvSpPr/>
          <p:nvPr/>
        </p:nvSpPr>
        <p:spPr>
          <a:xfrm>
            <a:off x="1780" y="2106076"/>
            <a:ext cx="9136880" cy="938226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 defTabSz="1828434"/>
            <a:r>
              <a:rPr lang="pt-BR" sz="2200" b="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en-US" sz="2200" b="1" dirty="0" err="1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nálise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 dos Dados da </a:t>
            </a:r>
            <a:r>
              <a:rPr lang="en-US" sz="2200" b="1" dirty="0" err="1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Cidade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 de São Carlos</a:t>
            </a:r>
            <a:endParaRPr lang="pt-BR" sz="22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FD22A6A-87D8-40BF-B310-CC5FBFDE7E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" y="4507216"/>
            <a:ext cx="1392510" cy="58763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7030D23-8680-4FB8-BAC6-5E872913C3BF}"/>
              </a:ext>
            </a:extLst>
          </p:cNvPr>
          <p:cNvSpPr txBox="1"/>
          <p:nvPr/>
        </p:nvSpPr>
        <p:spPr>
          <a:xfrm>
            <a:off x="4185422" y="4608683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6"/>
                </a:solidFill>
                <a:latin typeface="Trebuchet MS" panose="020B0603020202020204" pitchFamily="34" charset="0"/>
              </a:rPr>
              <a:t>2019</a:t>
            </a:r>
            <a:endParaRPr lang="en-US" sz="2000" b="1" dirty="0">
              <a:solidFill>
                <a:schemeClr val="accent6"/>
              </a:solidFill>
              <a:latin typeface="Trebuchet MS" panose="020B0603020202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9B816D0-EE09-476B-9530-F660AA850C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94" y="4476960"/>
            <a:ext cx="1440160" cy="6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63"/>
    </mc:Choice>
    <mc:Fallback xmlns="">
      <p:transition spd="slow" advTm="394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395466" y="96910"/>
            <a:ext cx="4032517" cy="432047"/>
            <a:chOff x="467544" y="88345"/>
            <a:chExt cx="8208912" cy="432047"/>
          </a:xfrm>
        </p:grpSpPr>
        <p:sp>
          <p:nvSpPr>
            <p:cNvPr id="7" name="6 Rectángulo redondeado"/>
            <p:cNvSpPr/>
            <p:nvPr/>
          </p:nvSpPr>
          <p:spPr>
            <a:xfrm>
              <a:off x="467544" y="88345"/>
              <a:ext cx="8208912" cy="432047"/>
            </a:xfrm>
            <a:prstGeom prst="roundRect">
              <a:avLst>
                <a:gd name="adj" fmla="val 45540"/>
              </a:avLst>
            </a:prstGeom>
            <a:gradFill flip="none" rotWithShape="1">
              <a:gsLst>
                <a:gs pos="0">
                  <a:srgbClr val="E1E1E1">
                    <a:alpha val="65000"/>
                  </a:srgbClr>
                </a:gs>
                <a:gs pos="100000">
                  <a:srgbClr val="D7D7D7">
                    <a:alpha val="6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743012" y="214358"/>
              <a:ext cx="156580" cy="197152"/>
              <a:chOff x="743012" y="214358"/>
              <a:chExt cx="156580" cy="197152"/>
            </a:xfrm>
          </p:grpSpPr>
          <p:grpSp>
            <p:nvGrpSpPr>
              <p:cNvPr id="9" name="8 Grupo"/>
              <p:cNvGrpSpPr/>
              <p:nvPr/>
            </p:nvGrpSpPr>
            <p:grpSpPr>
              <a:xfrm>
                <a:off x="743012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3" name="12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13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9 Grupo"/>
              <p:cNvGrpSpPr/>
              <p:nvPr/>
            </p:nvGrpSpPr>
            <p:grpSpPr>
              <a:xfrm>
                <a:off x="816491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1" name="10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11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14 Rectángulo"/>
          <p:cNvSpPr/>
          <p:nvPr/>
        </p:nvSpPr>
        <p:spPr>
          <a:xfrm>
            <a:off x="684942" y="122203"/>
            <a:ext cx="7486440" cy="43204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12D50"/>
                </a:solidFill>
                <a:latin typeface="Trebuchet MS" panose="020B0603020202020204" pitchFamily="34" charset="0"/>
              </a:rPr>
              <a:t>Crime: VEICULO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B25F567-89F7-4D0F-8E6D-46B3F9A762A8}"/>
              </a:ext>
            </a:extLst>
          </p:cNvPr>
          <p:cNvSpPr/>
          <p:nvPr/>
        </p:nvSpPr>
        <p:spPr>
          <a:xfrm>
            <a:off x="4737250" y="333736"/>
            <a:ext cx="4042163" cy="34743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969696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71A5917-8221-4CA9-90D6-F95E3403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200" y="539062"/>
            <a:ext cx="3457575" cy="101917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2971330-B015-4144-8AD9-FF5F35EF1517}"/>
              </a:ext>
            </a:extLst>
          </p:cNvPr>
          <p:cNvSpPr/>
          <p:nvPr/>
        </p:nvSpPr>
        <p:spPr>
          <a:xfrm>
            <a:off x="93379" y="3972613"/>
            <a:ext cx="8957241" cy="8795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DC45B30-6166-4E92-BD1E-6F6320CA1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42" y="746964"/>
            <a:ext cx="3492232" cy="2963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B55A96-73C0-4C0A-8398-75886328AA07}"/>
              </a:ext>
            </a:extLst>
          </p:cNvPr>
          <p:cNvCxnSpPr>
            <a:cxnSpLocks/>
          </p:cNvCxnSpPr>
          <p:nvPr/>
        </p:nvCxnSpPr>
        <p:spPr>
          <a:xfrm flipV="1">
            <a:off x="2338888" y="1814561"/>
            <a:ext cx="576064" cy="45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9CCFE7B-F327-47A6-82C4-461BEDDBE491}"/>
              </a:ext>
            </a:extLst>
          </p:cNvPr>
          <p:cNvSpPr txBox="1"/>
          <p:nvPr/>
        </p:nvSpPr>
        <p:spPr>
          <a:xfrm>
            <a:off x="2910534" y="1660672"/>
            <a:ext cx="129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Av. São Carlos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EA761C-F96D-472F-A26C-D5239C88D4DB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338888" y="2373352"/>
            <a:ext cx="558460" cy="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4683D9A-179E-40ED-991A-E015A1510073}"/>
              </a:ext>
            </a:extLst>
          </p:cNvPr>
          <p:cNvSpPr txBox="1"/>
          <p:nvPr/>
        </p:nvSpPr>
        <p:spPr>
          <a:xfrm>
            <a:off x="2897348" y="2228607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R.13 de maio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865181-1B88-4CC2-93EF-94E8A1872F58}"/>
              </a:ext>
            </a:extLst>
          </p:cNvPr>
          <p:cNvCxnSpPr>
            <a:cxnSpLocks/>
          </p:cNvCxnSpPr>
          <p:nvPr/>
        </p:nvCxnSpPr>
        <p:spPr>
          <a:xfrm>
            <a:off x="2316412" y="2529361"/>
            <a:ext cx="583516" cy="29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26AC7BD-44C9-4BAB-8A9A-FFF97766146B}"/>
              </a:ext>
            </a:extLst>
          </p:cNvPr>
          <p:cNvSpPr txBox="1"/>
          <p:nvPr/>
        </p:nvSpPr>
        <p:spPr>
          <a:xfrm>
            <a:off x="2857198" y="2711718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R. São Joaquim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74BEC3E-94F0-43D1-9899-481298482590}"/>
              </a:ext>
            </a:extLst>
          </p:cNvPr>
          <p:cNvCxnSpPr>
            <a:cxnSpLocks/>
          </p:cNvCxnSpPr>
          <p:nvPr/>
        </p:nvCxnSpPr>
        <p:spPr>
          <a:xfrm flipH="1" flipV="1">
            <a:off x="1763688" y="2166101"/>
            <a:ext cx="411393" cy="18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15E44DB-25B5-4DAC-AB2B-18CA4540870E}"/>
              </a:ext>
            </a:extLst>
          </p:cNvPr>
          <p:cNvSpPr txBox="1"/>
          <p:nvPr/>
        </p:nvSpPr>
        <p:spPr>
          <a:xfrm>
            <a:off x="1053934" y="2010319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Centro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4664640-D022-4E96-8094-BE6730D0A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4200" y="1651345"/>
            <a:ext cx="1638300" cy="18573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5DB3D-4493-4680-BC64-BA1CE1ED4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3798" y="1673274"/>
            <a:ext cx="1666875" cy="1028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19CA9BB-BEF9-4AF8-B48A-1629FD85BF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03932" y="2909827"/>
            <a:ext cx="1638300" cy="6000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170DA4E-8233-4DCF-81BC-0D38458E3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8629" y="4068184"/>
            <a:ext cx="8626740" cy="68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9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395466" y="96910"/>
            <a:ext cx="4032517" cy="432047"/>
            <a:chOff x="467544" y="88345"/>
            <a:chExt cx="8208912" cy="432047"/>
          </a:xfrm>
        </p:grpSpPr>
        <p:sp>
          <p:nvSpPr>
            <p:cNvPr id="7" name="6 Rectángulo redondeado"/>
            <p:cNvSpPr/>
            <p:nvPr/>
          </p:nvSpPr>
          <p:spPr>
            <a:xfrm>
              <a:off x="467544" y="88345"/>
              <a:ext cx="8208912" cy="432047"/>
            </a:xfrm>
            <a:prstGeom prst="roundRect">
              <a:avLst>
                <a:gd name="adj" fmla="val 45540"/>
              </a:avLst>
            </a:prstGeom>
            <a:gradFill flip="none" rotWithShape="1">
              <a:gsLst>
                <a:gs pos="0">
                  <a:srgbClr val="E1E1E1">
                    <a:alpha val="65000"/>
                  </a:srgbClr>
                </a:gs>
                <a:gs pos="100000">
                  <a:srgbClr val="D7D7D7">
                    <a:alpha val="6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743012" y="214358"/>
              <a:ext cx="156580" cy="197152"/>
              <a:chOff x="743012" y="214358"/>
              <a:chExt cx="156580" cy="197152"/>
            </a:xfrm>
          </p:grpSpPr>
          <p:grpSp>
            <p:nvGrpSpPr>
              <p:cNvPr id="9" name="8 Grupo"/>
              <p:cNvGrpSpPr/>
              <p:nvPr/>
            </p:nvGrpSpPr>
            <p:grpSpPr>
              <a:xfrm>
                <a:off x="743012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3" name="12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13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9 Grupo"/>
              <p:cNvGrpSpPr/>
              <p:nvPr/>
            </p:nvGrpSpPr>
            <p:grpSpPr>
              <a:xfrm>
                <a:off x="816491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1" name="10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11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14 Rectángulo"/>
          <p:cNvSpPr/>
          <p:nvPr/>
        </p:nvSpPr>
        <p:spPr>
          <a:xfrm>
            <a:off x="684763" y="141354"/>
            <a:ext cx="7486440" cy="43204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12D50"/>
                </a:solidFill>
                <a:latin typeface="Trebuchet MS" panose="020B0603020202020204" pitchFamily="34" charset="0"/>
              </a:rPr>
              <a:t>Crime: TRANSEUNTE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4F4C48-5F66-4DCB-8A3A-AF334A67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14" y="780127"/>
            <a:ext cx="3600470" cy="3051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9DA728-9908-4432-AA8C-E05796B50CF5}"/>
              </a:ext>
            </a:extLst>
          </p:cNvPr>
          <p:cNvSpPr/>
          <p:nvPr/>
        </p:nvSpPr>
        <p:spPr>
          <a:xfrm>
            <a:off x="4696450" y="356814"/>
            <a:ext cx="4042163" cy="34743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969696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A99F1EF8-25E9-461F-B692-64227A58D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8743" y="518973"/>
            <a:ext cx="3457575" cy="101917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A85EAC4-8642-4653-8A09-D24546E10422}"/>
              </a:ext>
            </a:extLst>
          </p:cNvPr>
          <p:cNvSpPr/>
          <p:nvPr/>
        </p:nvSpPr>
        <p:spPr>
          <a:xfrm>
            <a:off x="89136" y="4022086"/>
            <a:ext cx="8957241" cy="8795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486691A-897E-486B-8825-495D10F41DEB}"/>
              </a:ext>
            </a:extLst>
          </p:cNvPr>
          <p:cNvCxnSpPr>
            <a:cxnSpLocks/>
          </p:cNvCxnSpPr>
          <p:nvPr/>
        </p:nvCxnSpPr>
        <p:spPr>
          <a:xfrm flipV="1">
            <a:off x="2195736" y="1635646"/>
            <a:ext cx="576064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6E094F5-22FC-400A-B2FE-80683A747751}"/>
              </a:ext>
            </a:extLst>
          </p:cNvPr>
          <p:cNvSpPr txBox="1"/>
          <p:nvPr/>
        </p:nvSpPr>
        <p:spPr>
          <a:xfrm>
            <a:off x="2643127" y="1531349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Jardim</a:t>
            </a:r>
            <a:r>
              <a:rPr lang="pt-BR" sz="1400" dirty="0">
                <a:latin typeface="Trebuchet MS" panose="020B0603020202020204" pitchFamily="34" charset="0"/>
              </a:rPr>
              <a:t> </a:t>
            </a:r>
            <a:r>
              <a:rPr lang="pt-BR" sz="1400" dirty="0">
                <a:solidFill>
                  <a:schemeClr val="tx2"/>
                </a:solidFill>
                <a:latin typeface="Trebuchet MS" panose="020B0603020202020204" pitchFamily="34" charset="0"/>
              </a:rPr>
              <a:t>Luftala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53A669-52D1-4DA0-933A-B05F8DCDBF8C}"/>
              </a:ext>
            </a:extLst>
          </p:cNvPr>
          <p:cNvCxnSpPr>
            <a:cxnSpLocks/>
          </p:cNvCxnSpPr>
          <p:nvPr/>
        </p:nvCxnSpPr>
        <p:spPr>
          <a:xfrm>
            <a:off x="2258732" y="2094007"/>
            <a:ext cx="768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41F0AAE-7DAE-472E-BB5A-88937D289DB4}"/>
              </a:ext>
            </a:extLst>
          </p:cNvPr>
          <p:cNvSpPr txBox="1"/>
          <p:nvPr/>
        </p:nvSpPr>
        <p:spPr>
          <a:xfrm>
            <a:off x="2960725" y="1940118"/>
            <a:ext cx="129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Av. São Carlos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19481F5-766D-47A1-9327-F031E1C4C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704" y="1832483"/>
            <a:ext cx="1657350" cy="18573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EC091DB-33DB-4110-85AA-D1BE6DC3B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23645" y="1833242"/>
            <a:ext cx="1657350" cy="1028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4325634-A435-448E-B8CA-3D1D5A9C41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23645" y="3052827"/>
            <a:ext cx="1705904" cy="6248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E66FCF7-6FE8-4513-B48D-53EAC8E92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299" y="4110118"/>
            <a:ext cx="8886776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5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164691" y="135434"/>
            <a:ext cx="4824536" cy="432047"/>
            <a:chOff x="467544" y="88345"/>
            <a:chExt cx="8208912" cy="432047"/>
          </a:xfrm>
        </p:grpSpPr>
        <p:sp>
          <p:nvSpPr>
            <p:cNvPr id="7" name="6 Rectángulo redondeado"/>
            <p:cNvSpPr/>
            <p:nvPr/>
          </p:nvSpPr>
          <p:spPr>
            <a:xfrm>
              <a:off x="467544" y="88345"/>
              <a:ext cx="8208912" cy="432047"/>
            </a:xfrm>
            <a:prstGeom prst="roundRect">
              <a:avLst>
                <a:gd name="adj" fmla="val 45540"/>
              </a:avLst>
            </a:prstGeom>
            <a:gradFill flip="none" rotWithShape="1">
              <a:gsLst>
                <a:gs pos="0">
                  <a:srgbClr val="E1E1E1">
                    <a:alpha val="65000"/>
                  </a:srgbClr>
                </a:gs>
                <a:gs pos="100000">
                  <a:srgbClr val="D7D7D7">
                    <a:alpha val="6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743012" y="214358"/>
              <a:ext cx="156580" cy="197152"/>
              <a:chOff x="743012" y="214358"/>
              <a:chExt cx="156580" cy="197152"/>
            </a:xfrm>
          </p:grpSpPr>
          <p:grpSp>
            <p:nvGrpSpPr>
              <p:cNvPr id="9" name="8 Grupo"/>
              <p:cNvGrpSpPr/>
              <p:nvPr/>
            </p:nvGrpSpPr>
            <p:grpSpPr>
              <a:xfrm>
                <a:off x="743012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3" name="12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13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9 Grupo"/>
              <p:cNvGrpSpPr/>
              <p:nvPr/>
            </p:nvGrpSpPr>
            <p:grpSpPr>
              <a:xfrm>
                <a:off x="816491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1" name="10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11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14 Rectángulo"/>
          <p:cNvSpPr/>
          <p:nvPr/>
        </p:nvSpPr>
        <p:spPr>
          <a:xfrm>
            <a:off x="460943" y="175776"/>
            <a:ext cx="7486440" cy="43204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12D50"/>
                </a:solidFill>
                <a:latin typeface="Trebuchet MS" panose="020B0603020202020204" pitchFamily="34" charset="0"/>
              </a:rPr>
              <a:t>Crime: ESTABELECIMENTO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D8E971-A533-4154-B427-E33F3FE0C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92" y="703543"/>
            <a:ext cx="3507726" cy="3124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36DA5C4-E8DD-460E-92C1-81186DCC4540}"/>
              </a:ext>
            </a:extLst>
          </p:cNvPr>
          <p:cNvSpPr/>
          <p:nvPr/>
        </p:nvSpPr>
        <p:spPr>
          <a:xfrm>
            <a:off x="4868486" y="353224"/>
            <a:ext cx="4042163" cy="34743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969696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A3C0B66E-2C57-4702-8B55-D69B335D1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5095" y="567481"/>
            <a:ext cx="3457575" cy="101917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9C93312-C374-4C5C-9237-9EF564B1479C}"/>
              </a:ext>
            </a:extLst>
          </p:cNvPr>
          <p:cNvSpPr/>
          <p:nvPr/>
        </p:nvSpPr>
        <p:spPr>
          <a:xfrm>
            <a:off x="93379" y="3998688"/>
            <a:ext cx="8957241" cy="7847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CBBE94A-B12A-47C4-AA5B-7ED01E13C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5095" y="1778446"/>
            <a:ext cx="1638300" cy="18573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49E31D-81CE-4FC2-9D61-FBBD58E980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3877" y="1778446"/>
            <a:ext cx="1638300" cy="1028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2DB2F9C-CA7C-4AB8-B91F-18FF06B13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3877" y="3011878"/>
            <a:ext cx="1638300" cy="6000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AD21C95-1A29-4E29-B500-3E03D94400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8349" y="4061484"/>
            <a:ext cx="8767299" cy="6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9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4482709" y="665871"/>
            <a:ext cx="4553788" cy="432047"/>
            <a:chOff x="467544" y="88345"/>
            <a:chExt cx="8208912" cy="432047"/>
          </a:xfrm>
        </p:grpSpPr>
        <p:sp>
          <p:nvSpPr>
            <p:cNvPr id="7" name="6 Rectángulo redondeado"/>
            <p:cNvSpPr/>
            <p:nvPr/>
          </p:nvSpPr>
          <p:spPr>
            <a:xfrm>
              <a:off x="467544" y="88345"/>
              <a:ext cx="8208912" cy="432047"/>
            </a:xfrm>
            <a:prstGeom prst="roundRect">
              <a:avLst>
                <a:gd name="adj" fmla="val 45540"/>
              </a:avLst>
            </a:prstGeom>
            <a:gradFill flip="none" rotWithShape="1">
              <a:gsLst>
                <a:gs pos="0">
                  <a:srgbClr val="E1E1E1">
                    <a:alpha val="65000"/>
                  </a:srgbClr>
                </a:gs>
                <a:gs pos="100000">
                  <a:srgbClr val="D7D7D7">
                    <a:alpha val="6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743012" y="214358"/>
              <a:ext cx="156580" cy="197152"/>
              <a:chOff x="743012" y="214358"/>
              <a:chExt cx="156580" cy="197152"/>
            </a:xfrm>
          </p:grpSpPr>
          <p:grpSp>
            <p:nvGrpSpPr>
              <p:cNvPr id="9" name="8 Grupo"/>
              <p:cNvGrpSpPr/>
              <p:nvPr/>
            </p:nvGrpSpPr>
            <p:grpSpPr>
              <a:xfrm>
                <a:off x="743012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3" name="12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13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9 Grupo"/>
              <p:cNvGrpSpPr/>
              <p:nvPr/>
            </p:nvGrpSpPr>
            <p:grpSpPr>
              <a:xfrm>
                <a:off x="816491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1" name="10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11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14 Rectángulo"/>
          <p:cNvSpPr/>
          <p:nvPr/>
        </p:nvSpPr>
        <p:spPr>
          <a:xfrm>
            <a:off x="4699130" y="642237"/>
            <a:ext cx="7486440" cy="43204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Bares com Geo-</a:t>
            </a:r>
            <a:r>
              <a:rPr lang="en-US" sz="2400" b="1" dirty="0" err="1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coordenadas</a:t>
            </a:r>
            <a:r>
              <a:rPr lang="en-US" sz="2400" b="1" dirty="0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95108-619C-43C3-BBBD-0FAB87D66790}"/>
              </a:ext>
            </a:extLst>
          </p:cNvPr>
          <p:cNvSpPr txBox="1"/>
          <p:nvPr/>
        </p:nvSpPr>
        <p:spPr>
          <a:xfrm>
            <a:off x="5240196" y="1707654"/>
            <a:ext cx="1058303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2"/>
                </a:solidFill>
                <a:latin typeface="Trebuchet MS" panose="020B0603020202020204" pitchFamily="34" charset="0"/>
              </a:rPr>
              <a:t>Bares</a:t>
            </a:r>
            <a:endParaRPr lang="en-US" sz="28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0CCE7ED-B6EE-4386-84A3-E2F98FDD5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708" y="2304615"/>
            <a:ext cx="2658714" cy="206576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1CD7AFF-852E-45F4-8FA0-C0F1CD2F11F9}"/>
              </a:ext>
            </a:extLst>
          </p:cNvPr>
          <p:cNvGrpSpPr/>
          <p:nvPr/>
        </p:nvGrpSpPr>
        <p:grpSpPr>
          <a:xfrm>
            <a:off x="1043608" y="69858"/>
            <a:ext cx="6565861" cy="4733516"/>
            <a:chOff x="431383" y="1696948"/>
            <a:chExt cx="3466187" cy="24988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88A4F47-3ECD-43AB-9BB2-93B6BAB9D0D0}"/>
                </a:ext>
              </a:extLst>
            </p:cNvPr>
            <p:cNvSpPr/>
            <p:nvPr/>
          </p:nvSpPr>
          <p:spPr>
            <a:xfrm>
              <a:off x="1999833" y="2561558"/>
              <a:ext cx="1897737" cy="1634263"/>
            </a:xfrm>
            <a:custGeom>
              <a:avLst/>
              <a:gdLst>
                <a:gd name="connsiteX0" fmla="*/ 0 w 1897737"/>
                <a:gd name="connsiteY0" fmla="*/ 817132 h 1634263"/>
                <a:gd name="connsiteX1" fmla="*/ 408566 w 1897737"/>
                <a:gd name="connsiteY1" fmla="*/ 0 h 1634263"/>
                <a:gd name="connsiteX2" fmla="*/ 1489171 w 1897737"/>
                <a:gd name="connsiteY2" fmla="*/ 0 h 1634263"/>
                <a:gd name="connsiteX3" fmla="*/ 1897737 w 1897737"/>
                <a:gd name="connsiteY3" fmla="*/ 817132 h 1634263"/>
                <a:gd name="connsiteX4" fmla="*/ 1489171 w 1897737"/>
                <a:gd name="connsiteY4" fmla="*/ 1634263 h 1634263"/>
                <a:gd name="connsiteX5" fmla="*/ 408566 w 1897737"/>
                <a:gd name="connsiteY5" fmla="*/ 1634263 h 1634263"/>
                <a:gd name="connsiteX6" fmla="*/ 0 w 1897737"/>
                <a:gd name="connsiteY6" fmla="*/ 817132 h 163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737" h="1634263">
                  <a:moveTo>
                    <a:pt x="0" y="817132"/>
                  </a:moveTo>
                  <a:lnTo>
                    <a:pt x="408566" y="0"/>
                  </a:lnTo>
                  <a:lnTo>
                    <a:pt x="1489171" y="0"/>
                  </a:lnTo>
                  <a:lnTo>
                    <a:pt x="1897737" y="817132"/>
                  </a:lnTo>
                  <a:lnTo>
                    <a:pt x="1489171" y="1634263"/>
                  </a:lnTo>
                  <a:lnTo>
                    <a:pt x="408566" y="1634263"/>
                  </a:lnTo>
                  <a:lnTo>
                    <a:pt x="0" y="81713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4333" tIns="310619" rIns="294333" bIns="310619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500" kern="1200"/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59F252DF-4C15-4095-B4B4-0340F0A5BE61}"/>
                </a:ext>
              </a:extLst>
            </p:cNvPr>
            <p:cNvSpPr/>
            <p:nvPr/>
          </p:nvSpPr>
          <p:spPr>
            <a:xfrm>
              <a:off x="431383" y="1696948"/>
              <a:ext cx="1895311" cy="1633763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5"/>
              <a:srcRect/>
              <a:stretch>
                <a:fillRect t="-1000" b="-1000"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29877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4572000" y="632498"/>
            <a:ext cx="4392488" cy="461665"/>
            <a:chOff x="467544" y="88345"/>
            <a:chExt cx="8208912" cy="432047"/>
          </a:xfrm>
        </p:grpSpPr>
        <p:sp>
          <p:nvSpPr>
            <p:cNvPr id="7" name="6 Rectángulo redondeado"/>
            <p:cNvSpPr/>
            <p:nvPr/>
          </p:nvSpPr>
          <p:spPr>
            <a:xfrm>
              <a:off x="467544" y="88345"/>
              <a:ext cx="8208912" cy="432047"/>
            </a:xfrm>
            <a:prstGeom prst="roundRect">
              <a:avLst>
                <a:gd name="adj" fmla="val 45540"/>
              </a:avLst>
            </a:prstGeom>
            <a:gradFill flip="none" rotWithShape="1">
              <a:gsLst>
                <a:gs pos="0">
                  <a:srgbClr val="E1E1E1">
                    <a:alpha val="65000"/>
                  </a:srgbClr>
                </a:gs>
                <a:gs pos="100000">
                  <a:srgbClr val="D7D7D7">
                    <a:alpha val="6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743012" y="214358"/>
              <a:ext cx="156580" cy="197152"/>
              <a:chOff x="743012" y="214358"/>
              <a:chExt cx="156580" cy="197152"/>
            </a:xfrm>
          </p:grpSpPr>
          <p:grpSp>
            <p:nvGrpSpPr>
              <p:cNvPr id="9" name="8 Grupo"/>
              <p:cNvGrpSpPr/>
              <p:nvPr/>
            </p:nvGrpSpPr>
            <p:grpSpPr>
              <a:xfrm>
                <a:off x="743012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3" name="12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13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9 Grupo"/>
              <p:cNvGrpSpPr/>
              <p:nvPr/>
            </p:nvGrpSpPr>
            <p:grpSpPr>
              <a:xfrm>
                <a:off x="816491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1" name="10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11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14 Rectángulo"/>
          <p:cNvSpPr/>
          <p:nvPr/>
        </p:nvSpPr>
        <p:spPr>
          <a:xfrm>
            <a:off x="4752219" y="647306"/>
            <a:ext cx="7486440" cy="43204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Rest. com Geo-</a:t>
            </a:r>
            <a:r>
              <a:rPr lang="en-US" sz="2400" b="1" dirty="0" err="1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coordenadas</a:t>
            </a:r>
            <a:r>
              <a:rPr lang="en-US" sz="2400" b="1" dirty="0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ED1140-8F8D-45AE-AFFD-9474C856225C}"/>
              </a:ext>
            </a:extLst>
          </p:cNvPr>
          <p:cNvSpPr txBox="1"/>
          <p:nvPr/>
        </p:nvSpPr>
        <p:spPr>
          <a:xfrm>
            <a:off x="4754318" y="1842305"/>
            <a:ext cx="2255617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  <a:latin typeface="Trebuchet MS" panose="020B0603020202020204" pitchFamily="34" charset="0"/>
              </a:rPr>
              <a:t>Restaurantes</a:t>
            </a:r>
            <a:endParaRPr lang="en-US" sz="24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83ECA1E-4A76-4DA0-B333-89A39684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8503" y="2341135"/>
            <a:ext cx="2634999" cy="195384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525C05E-E4CF-4A3D-B04E-0245D1C75313}"/>
              </a:ext>
            </a:extLst>
          </p:cNvPr>
          <p:cNvGrpSpPr/>
          <p:nvPr/>
        </p:nvGrpSpPr>
        <p:grpSpPr>
          <a:xfrm>
            <a:off x="1169634" y="245644"/>
            <a:ext cx="6248271" cy="4513220"/>
            <a:chOff x="663553" y="1417625"/>
            <a:chExt cx="4013878" cy="28992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770AF32-089C-4487-AE3E-3F735456B5EA}"/>
                </a:ext>
              </a:extLst>
            </p:cNvPr>
            <p:cNvSpPr/>
            <p:nvPr/>
          </p:nvSpPr>
          <p:spPr>
            <a:xfrm>
              <a:off x="2474056" y="2419442"/>
              <a:ext cx="2203375" cy="1897467"/>
            </a:xfrm>
            <a:custGeom>
              <a:avLst/>
              <a:gdLst>
                <a:gd name="connsiteX0" fmla="*/ 0 w 2203375"/>
                <a:gd name="connsiteY0" fmla="*/ 948734 h 1897467"/>
                <a:gd name="connsiteX1" fmla="*/ 474367 w 2203375"/>
                <a:gd name="connsiteY1" fmla="*/ 0 h 1897467"/>
                <a:gd name="connsiteX2" fmla="*/ 1729008 w 2203375"/>
                <a:gd name="connsiteY2" fmla="*/ 0 h 1897467"/>
                <a:gd name="connsiteX3" fmla="*/ 2203375 w 2203375"/>
                <a:gd name="connsiteY3" fmla="*/ 948734 h 1897467"/>
                <a:gd name="connsiteX4" fmla="*/ 1729008 w 2203375"/>
                <a:gd name="connsiteY4" fmla="*/ 1897467 h 1897467"/>
                <a:gd name="connsiteX5" fmla="*/ 474367 w 2203375"/>
                <a:gd name="connsiteY5" fmla="*/ 1897467 h 1897467"/>
                <a:gd name="connsiteX6" fmla="*/ 0 w 2203375"/>
                <a:gd name="connsiteY6" fmla="*/ 948734 h 189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375" h="1897467">
                  <a:moveTo>
                    <a:pt x="0" y="948734"/>
                  </a:moveTo>
                  <a:lnTo>
                    <a:pt x="474367" y="0"/>
                  </a:lnTo>
                  <a:lnTo>
                    <a:pt x="1729008" y="0"/>
                  </a:lnTo>
                  <a:lnTo>
                    <a:pt x="2203375" y="948734"/>
                  </a:lnTo>
                  <a:lnTo>
                    <a:pt x="1729008" y="1897467"/>
                  </a:lnTo>
                  <a:lnTo>
                    <a:pt x="474367" y="1897467"/>
                  </a:lnTo>
                  <a:lnTo>
                    <a:pt x="0" y="948734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1737" tIns="360331" rIns="341737" bIns="360331" numCol="1" spcCol="1270" anchor="ctr" anchorCtr="0">
              <a:noAutofit/>
            </a:bodyPr>
            <a:lstStyle/>
            <a:p>
              <a:pPr marL="0" lvl="0" indent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200" kern="1200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89A0B33B-9743-49FE-B4C2-91186B6969EB}"/>
                </a:ext>
              </a:extLst>
            </p:cNvPr>
            <p:cNvSpPr/>
            <p:nvPr/>
          </p:nvSpPr>
          <p:spPr>
            <a:xfrm>
              <a:off x="663553" y="1417625"/>
              <a:ext cx="2200558" cy="1896887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5"/>
              <a:srcRect/>
              <a:stretch>
                <a:fillRect t="-1000" b="-1000"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94901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4572000" y="439111"/>
            <a:ext cx="4417508" cy="504056"/>
            <a:chOff x="467544" y="161731"/>
            <a:chExt cx="8208912" cy="358661"/>
          </a:xfrm>
        </p:grpSpPr>
        <p:sp>
          <p:nvSpPr>
            <p:cNvPr id="7" name="6 Rectángulo redondeado"/>
            <p:cNvSpPr/>
            <p:nvPr/>
          </p:nvSpPr>
          <p:spPr>
            <a:xfrm>
              <a:off x="467544" y="161731"/>
              <a:ext cx="8208912" cy="358661"/>
            </a:xfrm>
            <a:prstGeom prst="roundRect">
              <a:avLst>
                <a:gd name="adj" fmla="val 45540"/>
              </a:avLst>
            </a:prstGeom>
            <a:gradFill flip="none" rotWithShape="1">
              <a:gsLst>
                <a:gs pos="0">
                  <a:srgbClr val="E1E1E1">
                    <a:alpha val="65000"/>
                  </a:srgbClr>
                </a:gs>
                <a:gs pos="100000">
                  <a:srgbClr val="D7D7D7">
                    <a:alpha val="6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743012" y="214358"/>
              <a:ext cx="156580" cy="197152"/>
              <a:chOff x="743012" y="214358"/>
              <a:chExt cx="156580" cy="197152"/>
            </a:xfrm>
          </p:grpSpPr>
          <p:grpSp>
            <p:nvGrpSpPr>
              <p:cNvPr id="9" name="8 Grupo"/>
              <p:cNvGrpSpPr/>
              <p:nvPr/>
            </p:nvGrpSpPr>
            <p:grpSpPr>
              <a:xfrm>
                <a:off x="743012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3" name="12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13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9 Grupo"/>
              <p:cNvGrpSpPr/>
              <p:nvPr/>
            </p:nvGrpSpPr>
            <p:grpSpPr>
              <a:xfrm>
                <a:off x="816491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1" name="10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11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14 Rectángulo"/>
          <p:cNvSpPr/>
          <p:nvPr/>
        </p:nvSpPr>
        <p:spPr>
          <a:xfrm>
            <a:off x="4803716" y="241962"/>
            <a:ext cx="5075156" cy="819293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Praças</a:t>
            </a:r>
            <a:r>
              <a:rPr lang="en-US" sz="2400" b="1" dirty="0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 com Geo-</a:t>
            </a:r>
            <a:r>
              <a:rPr lang="en-US" sz="2400" b="1" dirty="0" err="1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coordenadas</a:t>
            </a:r>
            <a:r>
              <a:rPr lang="en-US" sz="2400" b="1" dirty="0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95108-619C-43C3-BBBD-0FAB87D66790}"/>
              </a:ext>
            </a:extLst>
          </p:cNvPr>
          <p:cNvSpPr txBox="1"/>
          <p:nvPr/>
        </p:nvSpPr>
        <p:spPr>
          <a:xfrm>
            <a:off x="5177770" y="1797193"/>
            <a:ext cx="1209755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2"/>
                </a:solidFill>
                <a:latin typeface="Trebuchet MS" panose="020B0603020202020204" pitchFamily="34" charset="0"/>
              </a:rPr>
              <a:t>Praças</a:t>
            </a:r>
            <a:endParaRPr lang="en-US" sz="28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EC3161C-29CC-434E-BE23-588196098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0126" y="2397129"/>
            <a:ext cx="2645045" cy="195072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A8BABC7-D66D-4223-ACD4-F756A48058D5}"/>
              </a:ext>
            </a:extLst>
          </p:cNvPr>
          <p:cNvGrpSpPr/>
          <p:nvPr/>
        </p:nvGrpSpPr>
        <p:grpSpPr>
          <a:xfrm>
            <a:off x="940637" y="83638"/>
            <a:ext cx="6608597" cy="4679477"/>
            <a:chOff x="75156" y="245944"/>
            <a:chExt cx="5522166" cy="391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FAD8FA-E997-4BF5-ABDC-18212092612E}"/>
                </a:ext>
              </a:extLst>
            </p:cNvPr>
            <p:cNvSpPr/>
            <p:nvPr/>
          </p:nvSpPr>
          <p:spPr>
            <a:xfrm>
              <a:off x="2644994" y="1613692"/>
              <a:ext cx="2952328" cy="2542439"/>
            </a:xfrm>
            <a:custGeom>
              <a:avLst/>
              <a:gdLst>
                <a:gd name="connsiteX0" fmla="*/ 0 w 1920693"/>
                <a:gd name="connsiteY0" fmla="*/ 827016 h 1654032"/>
                <a:gd name="connsiteX1" fmla="*/ 413508 w 1920693"/>
                <a:gd name="connsiteY1" fmla="*/ 0 h 1654032"/>
                <a:gd name="connsiteX2" fmla="*/ 1507185 w 1920693"/>
                <a:gd name="connsiteY2" fmla="*/ 0 h 1654032"/>
                <a:gd name="connsiteX3" fmla="*/ 1920693 w 1920693"/>
                <a:gd name="connsiteY3" fmla="*/ 827016 h 1654032"/>
                <a:gd name="connsiteX4" fmla="*/ 1507185 w 1920693"/>
                <a:gd name="connsiteY4" fmla="*/ 1654032 h 1654032"/>
                <a:gd name="connsiteX5" fmla="*/ 413508 w 1920693"/>
                <a:gd name="connsiteY5" fmla="*/ 1654032 h 1654032"/>
                <a:gd name="connsiteX6" fmla="*/ 0 w 1920693"/>
                <a:gd name="connsiteY6" fmla="*/ 827016 h 165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0693" h="1654032">
                  <a:moveTo>
                    <a:pt x="0" y="827016"/>
                  </a:moveTo>
                  <a:lnTo>
                    <a:pt x="413508" y="0"/>
                  </a:lnTo>
                  <a:lnTo>
                    <a:pt x="1507185" y="0"/>
                  </a:lnTo>
                  <a:lnTo>
                    <a:pt x="1920693" y="827016"/>
                  </a:lnTo>
                  <a:lnTo>
                    <a:pt x="1507185" y="1654032"/>
                  </a:lnTo>
                  <a:lnTo>
                    <a:pt x="413508" y="1654032"/>
                  </a:lnTo>
                  <a:lnTo>
                    <a:pt x="0" y="827016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7894" tIns="314955" rIns="297894" bIns="314955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600" kern="1200" dirty="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B4CEC3D2-7001-4ABA-8B90-BD70F221D869}"/>
                </a:ext>
              </a:extLst>
            </p:cNvPr>
            <p:cNvSpPr/>
            <p:nvPr/>
          </p:nvSpPr>
          <p:spPr>
            <a:xfrm>
              <a:off x="75156" y="245944"/>
              <a:ext cx="3061437" cy="2638968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5"/>
              <a:srcRect/>
              <a:stretch>
                <a:fillRect t="-17000" b="-17000"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848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4169257" y="520703"/>
            <a:ext cx="4743024" cy="562777"/>
            <a:chOff x="467544" y="88345"/>
            <a:chExt cx="8208912" cy="432047"/>
          </a:xfrm>
        </p:grpSpPr>
        <p:sp>
          <p:nvSpPr>
            <p:cNvPr id="7" name="6 Rectángulo redondeado"/>
            <p:cNvSpPr/>
            <p:nvPr/>
          </p:nvSpPr>
          <p:spPr>
            <a:xfrm>
              <a:off x="467544" y="88345"/>
              <a:ext cx="8208912" cy="432047"/>
            </a:xfrm>
            <a:prstGeom prst="roundRect">
              <a:avLst>
                <a:gd name="adj" fmla="val 45540"/>
              </a:avLst>
            </a:prstGeom>
            <a:gradFill flip="none" rotWithShape="1">
              <a:gsLst>
                <a:gs pos="0">
                  <a:srgbClr val="E1E1E1">
                    <a:alpha val="65000"/>
                  </a:srgbClr>
                </a:gs>
                <a:gs pos="100000">
                  <a:srgbClr val="D7D7D7">
                    <a:alpha val="6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743012" y="214358"/>
              <a:ext cx="156580" cy="197152"/>
              <a:chOff x="743012" y="214358"/>
              <a:chExt cx="156580" cy="197152"/>
            </a:xfrm>
          </p:grpSpPr>
          <p:grpSp>
            <p:nvGrpSpPr>
              <p:cNvPr id="9" name="8 Grupo"/>
              <p:cNvGrpSpPr/>
              <p:nvPr/>
            </p:nvGrpSpPr>
            <p:grpSpPr>
              <a:xfrm>
                <a:off x="743012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3" name="12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13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9 Grupo"/>
              <p:cNvGrpSpPr/>
              <p:nvPr/>
            </p:nvGrpSpPr>
            <p:grpSpPr>
              <a:xfrm>
                <a:off x="816491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1" name="10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11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14 Rectángulo"/>
          <p:cNvSpPr/>
          <p:nvPr/>
        </p:nvSpPr>
        <p:spPr>
          <a:xfrm>
            <a:off x="4417310" y="586067"/>
            <a:ext cx="5141815" cy="43204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Escolas</a:t>
            </a:r>
            <a:r>
              <a:rPr lang="en-US" sz="2400" b="1" dirty="0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 com Geo-</a:t>
            </a:r>
            <a:r>
              <a:rPr lang="en-US" sz="2400" b="1" dirty="0" err="1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coordenadas</a:t>
            </a:r>
            <a:r>
              <a:rPr lang="en-US" sz="2400" b="1" dirty="0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95108-619C-43C3-BBBD-0FAB87D66790}"/>
              </a:ext>
            </a:extLst>
          </p:cNvPr>
          <p:cNvSpPr txBox="1"/>
          <p:nvPr/>
        </p:nvSpPr>
        <p:spPr>
          <a:xfrm>
            <a:off x="4933830" y="1798238"/>
            <a:ext cx="1334020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2"/>
                </a:solidFill>
                <a:latin typeface="Trebuchet MS" panose="020B0603020202020204" pitchFamily="34" charset="0"/>
              </a:rPr>
              <a:t>Escolas</a:t>
            </a:r>
            <a:endParaRPr lang="en-US" sz="28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351871-BAB3-44B3-AF90-C656DEF52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799" y="2361526"/>
            <a:ext cx="2810418" cy="179156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EB27E9B-DBA3-4CB3-8316-327662F65383}"/>
              </a:ext>
            </a:extLst>
          </p:cNvPr>
          <p:cNvGrpSpPr/>
          <p:nvPr/>
        </p:nvGrpSpPr>
        <p:grpSpPr>
          <a:xfrm>
            <a:off x="852881" y="78062"/>
            <a:ext cx="6530173" cy="4783647"/>
            <a:chOff x="-69900" y="-265011"/>
            <a:chExt cx="7051456" cy="50093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0B771AF-E3AF-433D-8D1E-3862191C63B8}"/>
                </a:ext>
              </a:extLst>
            </p:cNvPr>
            <p:cNvSpPr/>
            <p:nvPr/>
          </p:nvSpPr>
          <p:spPr>
            <a:xfrm>
              <a:off x="3132591" y="1429739"/>
              <a:ext cx="3848965" cy="3314590"/>
            </a:xfrm>
            <a:custGeom>
              <a:avLst/>
              <a:gdLst>
                <a:gd name="connsiteX0" fmla="*/ 0 w 2115641"/>
                <a:gd name="connsiteY0" fmla="*/ 910957 h 1821914"/>
                <a:gd name="connsiteX1" fmla="*/ 455479 w 2115641"/>
                <a:gd name="connsiteY1" fmla="*/ 0 h 1821914"/>
                <a:gd name="connsiteX2" fmla="*/ 1660163 w 2115641"/>
                <a:gd name="connsiteY2" fmla="*/ 0 h 1821914"/>
                <a:gd name="connsiteX3" fmla="*/ 2115641 w 2115641"/>
                <a:gd name="connsiteY3" fmla="*/ 910957 h 1821914"/>
                <a:gd name="connsiteX4" fmla="*/ 1660163 w 2115641"/>
                <a:gd name="connsiteY4" fmla="*/ 1821914 h 1821914"/>
                <a:gd name="connsiteX5" fmla="*/ 455479 w 2115641"/>
                <a:gd name="connsiteY5" fmla="*/ 1821914 h 1821914"/>
                <a:gd name="connsiteX6" fmla="*/ 0 w 2115641"/>
                <a:gd name="connsiteY6" fmla="*/ 910957 h 182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5641" h="1821914">
                  <a:moveTo>
                    <a:pt x="0" y="910957"/>
                  </a:moveTo>
                  <a:lnTo>
                    <a:pt x="455479" y="0"/>
                  </a:lnTo>
                  <a:lnTo>
                    <a:pt x="1660163" y="0"/>
                  </a:lnTo>
                  <a:lnTo>
                    <a:pt x="2115641" y="910957"/>
                  </a:lnTo>
                  <a:lnTo>
                    <a:pt x="1660163" y="1821914"/>
                  </a:lnTo>
                  <a:lnTo>
                    <a:pt x="455479" y="1821914"/>
                  </a:lnTo>
                  <a:lnTo>
                    <a:pt x="0" y="910957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8130" tIns="346073" rIns="328130" bIns="346073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0" kern="1200" dirty="0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3455F27C-2CBA-40FB-8107-02474F194648}"/>
                </a:ext>
              </a:extLst>
            </p:cNvPr>
            <p:cNvSpPr/>
            <p:nvPr/>
          </p:nvSpPr>
          <p:spPr>
            <a:xfrm>
              <a:off x="-69900" y="-265011"/>
              <a:ext cx="3848966" cy="3317819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00" r="-1000"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19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61DD624-DFC5-4D9C-BCA7-4490D6933C89}"/>
              </a:ext>
            </a:extLst>
          </p:cNvPr>
          <p:cNvGrpSpPr/>
          <p:nvPr/>
        </p:nvGrpSpPr>
        <p:grpSpPr>
          <a:xfrm>
            <a:off x="395536" y="639708"/>
            <a:ext cx="8158723" cy="4112997"/>
            <a:chOff x="2216710" y="1401115"/>
            <a:chExt cx="2628448" cy="13250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0E836014-C0EF-471F-949C-3F268C32FDD2}"/>
                </a:ext>
              </a:extLst>
            </p:cNvPr>
            <p:cNvSpPr/>
            <p:nvPr/>
          </p:nvSpPr>
          <p:spPr>
            <a:xfrm>
              <a:off x="3018640" y="1842802"/>
              <a:ext cx="1024588" cy="883373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6182E480-D370-4C55-ABEA-F17ADD996B3C}"/>
                </a:ext>
              </a:extLst>
            </p:cNvPr>
            <p:cNvSpPr/>
            <p:nvPr/>
          </p:nvSpPr>
          <p:spPr>
            <a:xfrm>
              <a:off x="2216710" y="1402452"/>
              <a:ext cx="1024588" cy="883373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00" b="-4000"/>
              </a:stretch>
            </a:blipFill>
            <a:ln>
              <a:solidFill>
                <a:srgbClr val="FF0066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FE6DE0FA-3DEF-40F1-A7D3-10E94FA12B08}"/>
                </a:ext>
              </a:extLst>
            </p:cNvPr>
            <p:cNvSpPr/>
            <p:nvPr/>
          </p:nvSpPr>
          <p:spPr>
            <a:xfrm>
              <a:off x="3820570" y="1401115"/>
              <a:ext cx="1024588" cy="883373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6103DFA-A1BF-486E-AD18-6794E65AA349}"/>
              </a:ext>
            </a:extLst>
          </p:cNvPr>
          <p:cNvSpPr txBox="1"/>
          <p:nvPr/>
        </p:nvSpPr>
        <p:spPr>
          <a:xfrm>
            <a:off x="6200103" y="197767"/>
            <a:ext cx="152798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  <a:latin typeface="Trebuchet MS" panose="020B0603020202020204" pitchFamily="34" charset="0"/>
              </a:rPr>
              <a:t>Particular</a:t>
            </a:r>
            <a:endParaRPr lang="en-US" sz="24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1F900A-0359-4F53-9135-0CFC6BBDDAC0}"/>
              </a:ext>
            </a:extLst>
          </p:cNvPr>
          <p:cNvSpPr txBox="1"/>
          <p:nvPr/>
        </p:nvSpPr>
        <p:spPr>
          <a:xfrm>
            <a:off x="3816944" y="1549041"/>
            <a:ext cx="135165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  <a:latin typeface="Trebuchet MS" panose="020B0603020202020204" pitchFamily="34" charset="0"/>
              </a:rPr>
              <a:t>Estadual</a:t>
            </a:r>
            <a:endParaRPr lang="en-US" sz="24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A83B62-D418-4295-BD73-2E7A48D051F3}"/>
              </a:ext>
            </a:extLst>
          </p:cNvPr>
          <p:cNvSpPr txBox="1"/>
          <p:nvPr/>
        </p:nvSpPr>
        <p:spPr>
          <a:xfrm>
            <a:off x="1239342" y="197767"/>
            <a:ext cx="149271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  <a:latin typeface="Trebuchet MS" panose="020B0603020202020204" pitchFamily="34" charset="0"/>
              </a:rPr>
              <a:t>Municipal</a:t>
            </a:r>
            <a:endParaRPr lang="en-US" sz="24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467544" y="88345"/>
            <a:ext cx="8208912" cy="432047"/>
            <a:chOff x="467544" y="88345"/>
            <a:chExt cx="8208912" cy="432047"/>
          </a:xfrm>
        </p:grpSpPr>
        <p:sp>
          <p:nvSpPr>
            <p:cNvPr id="7" name="6 Rectángulo redondeado"/>
            <p:cNvSpPr/>
            <p:nvPr/>
          </p:nvSpPr>
          <p:spPr>
            <a:xfrm>
              <a:off x="467544" y="88345"/>
              <a:ext cx="8208912" cy="432047"/>
            </a:xfrm>
            <a:prstGeom prst="roundRect">
              <a:avLst>
                <a:gd name="adj" fmla="val 45540"/>
              </a:avLst>
            </a:prstGeom>
            <a:gradFill flip="none" rotWithShape="1">
              <a:gsLst>
                <a:gs pos="0">
                  <a:srgbClr val="E1E1E1">
                    <a:alpha val="65000"/>
                  </a:srgbClr>
                </a:gs>
                <a:gs pos="100000">
                  <a:srgbClr val="D7D7D7">
                    <a:alpha val="6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743012" y="214358"/>
              <a:ext cx="156580" cy="197152"/>
              <a:chOff x="743012" y="214358"/>
              <a:chExt cx="156580" cy="197152"/>
            </a:xfrm>
          </p:grpSpPr>
          <p:grpSp>
            <p:nvGrpSpPr>
              <p:cNvPr id="9" name="8 Grupo"/>
              <p:cNvGrpSpPr/>
              <p:nvPr/>
            </p:nvGrpSpPr>
            <p:grpSpPr>
              <a:xfrm>
                <a:off x="743012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3" name="12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13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9 Grupo"/>
              <p:cNvGrpSpPr/>
              <p:nvPr/>
            </p:nvGrpSpPr>
            <p:grpSpPr>
              <a:xfrm>
                <a:off x="816491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1" name="10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11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14 Rectángulo"/>
          <p:cNvSpPr/>
          <p:nvPr/>
        </p:nvSpPr>
        <p:spPr>
          <a:xfrm>
            <a:off x="1014914" y="88345"/>
            <a:ext cx="7486440" cy="43204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Crimes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F9F69C-F621-40B1-BB7F-3A7421F21AD6}"/>
              </a:ext>
            </a:extLst>
          </p:cNvPr>
          <p:cNvSpPr/>
          <p:nvPr/>
        </p:nvSpPr>
        <p:spPr>
          <a:xfrm>
            <a:off x="323528" y="1347614"/>
            <a:ext cx="4104456" cy="28803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3100C8-DC33-43C3-AED3-C902D542F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175" y="1995686"/>
            <a:ext cx="3985962" cy="2016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48362-795B-405E-BFBE-6D447A062AB1}"/>
              </a:ext>
            </a:extLst>
          </p:cNvPr>
          <p:cNvSpPr txBox="1"/>
          <p:nvPr/>
        </p:nvSpPr>
        <p:spPr>
          <a:xfrm>
            <a:off x="408711" y="1456496"/>
            <a:ext cx="393409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Antes da coleta das geocoordenadas</a:t>
            </a:r>
            <a:endParaRPr lang="en-US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19670B1-5FE3-40A0-8A44-80CC9E9B09E1}"/>
              </a:ext>
            </a:extLst>
          </p:cNvPr>
          <p:cNvSpPr/>
          <p:nvPr/>
        </p:nvSpPr>
        <p:spPr>
          <a:xfrm>
            <a:off x="4772038" y="1347614"/>
            <a:ext cx="4104456" cy="28803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200CCF-32E3-443D-A470-54D859572F22}"/>
              </a:ext>
            </a:extLst>
          </p:cNvPr>
          <p:cNvSpPr txBox="1"/>
          <p:nvPr/>
        </p:nvSpPr>
        <p:spPr>
          <a:xfrm>
            <a:off x="4854195" y="1456496"/>
            <a:ext cx="403828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Depois da coleta das geocoordenadas</a:t>
            </a:r>
            <a:endParaRPr lang="en-US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704C3F-A7DA-4D6F-844D-32EB3A0F9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4195" y="2041656"/>
            <a:ext cx="3934090" cy="19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4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467544" y="88345"/>
            <a:ext cx="8208912" cy="432047"/>
            <a:chOff x="467544" y="88345"/>
            <a:chExt cx="8208912" cy="432047"/>
          </a:xfrm>
        </p:grpSpPr>
        <p:sp>
          <p:nvSpPr>
            <p:cNvPr id="7" name="6 Rectángulo redondeado"/>
            <p:cNvSpPr/>
            <p:nvPr/>
          </p:nvSpPr>
          <p:spPr>
            <a:xfrm>
              <a:off x="467544" y="88345"/>
              <a:ext cx="8208912" cy="432047"/>
            </a:xfrm>
            <a:prstGeom prst="roundRect">
              <a:avLst>
                <a:gd name="adj" fmla="val 45540"/>
              </a:avLst>
            </a:prstGeom>
            <a:gradFill flip="none" rotWithShape="1">
              <a:gsLst>
                <a:gs pos="0">
                  <a:srgbClr val="E1E1E1">
                    <a:alpha val="65000"/>
                  </a:srgbClr>
                </a:gs>
                <a:gs pos="100000">
                  <a:srgbClr val="D7D7D7">
                    <a:alpha val="6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743012" y="214358"/>
              <a:ext cx="156580" cy="197152"/>
              <a:chOff x="743012" y="214358"/>
              <a:chExt cx="156580" cy="197152"/>
            </a:xfrm>
          </p:grpSpPr>
          <p:grpSp>
            <p:nvGrpSpPr>
              <p:cNvPr id="9" name="8 Grupo"/>
              <p:cNvGrpSpPr/>
              <p:nvPr/>
            </p:nvGrpSpPr>
            <p:grpSpPr>
              <a:xfrm>
                <a:off x="743012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3" name="12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13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9 Grupo"/>
              <p:cNvGrpSpPr/>
              <p:nvPr/>
            </p:nvGrpSpPr>
            <p:grpSpPr>
              <a:xfrm>
                <a:off x="816491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1" name="10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11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14 Rectángulo"/>
          <p:cNvSpPr/>
          <p:nvPr/>
        </p:nvSpPr>
        <p:spPr>
          <a:xfrm>
            <a:off x="1014914" y="88345"/>
            <a:ext cx="7486440" cy="43204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12D50"/>
                </a:solidFill>
                <a:latin typeface="Trebuchet MS" panose="020B0603020202020204" pitchFamily="34" charset="0"/>
                <a:ea typeface="+mj-ea"/>
                <a:cs typeface="+mj-cs"/>
              </a:rPr>
              <a:t>Crimes </a:t>
            </a:r>
          </a:p>
        </p:txBody>
      </p:sp>
      <p:sp>
        <p:nvSpPr>
          <p:cNvPr id="20" name="18 Rectángulo">
            <a:extLst>
              <a:ext uri="{FF2B5EF4-FFF2-40B4-BE49-F238E27FC236}">
                <a16:creationId xmlns:a16="http://schemas.microsoft.com/office/drawing/2014/main" id="{7BC2E151-7F7B-4518-ACE6-34660FFF719B}"/>
              </a:ext>
            </a:extLst>
          </p:cNvPr>
          <p:cNvSpPr/>
          <p:nvPr/>
        </p:nvSpPr>
        <p:spPr>
          <a:xfrm>
            <a:off x="323528" y="555526"/>
            <a:ext cx="5904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Blip>
                <a:blip r:embed="rId3"/>
              </a:buBlip>
            </a:pPr>
            <a:r>
              <a:rPr lang="es-PE" sz="1600" dirty="0">
                <a:latin typeface="Trebuchet MS" panose="020B0603020202020204" pitchFamily="34" charset="0"/>
              </a:rPr>
              <a:t>Data set de 2014 até 2019</a:t>
            </a:r>
            <a:endParaRPr lang="en-US" sz="1600" dirty="0">
              <a:solidFill>
                <a:srgbClr val="1F77B4"/>
              </a:solidFill>
              <a:latin typeface="Trebuchet MS" panose="020B0603020202020204" pitchFamily="34" charset="0"/>
              <a:cs typeface="Microsoft Uighur" panose="02000000000000000000" pitchFamily="2" charset="-78"/>
            </a:endParaRPr>
          </a:p>
        </p:txBody>
      </p:sp>
      <p:sp>
        <p:nvSpPr>
          <p:cNvPr id="21" name="22 Rectángulo">
            <a:extLst>
              <a:ext uri="{FF2B5EF4-FFF2-40B4-BE49-F238E27FC236}">
                <a16:creationId xmlns:a16="http://schemas.microsoft.com/office/drawing/2014/main" id="{6DEF680D-C73C-4B57-B685-DA77899ACB74}"/>
              </a:ext>
            </a:extLst>
          </p:cNvPr>
          <p:cNvSpPr/>
          <p:nvPr/>
        </p:nvSpPr>
        <p:spPr>
          <a:xfrm>
            <a:off x="323528" y="987114"/>
            <a:ext cx="54726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Blip>
                <a:blip r:embed="rId3"/>
              </a:buBlip>
            </a:pPr>
            <a:r>
              <a:rPr lang="en-US" sz="1600" dirty="0" err="1">
                <a:solidFill>
                  <a:srgbClr val="1F77B4"/>
                </a:solidFill>
                <a:latin typeface="Trebuchet MS" panose="020B0603020202020204" pitchFamily="34" charset="0"/>
                <a:cs typeface="Microsoft Uighur" panose="02000000000000000000" pitchFamily="2" charset="-78"/>
              </a:rPr>
              <a:t>Atributos</a:t>
            </a:r>
            <a:r>
              <a:rPr lang="en-US" sz="1600" dirty="0">
                <a:latin typeface="Trebuchet MS" panose="020B0603020202020204" pitchFamily="34" charset="0"/>
                <a:cs typeface="Microsoft Uighur" panose="02000000000000000000" pitchFamily="2" charset="-78"/>
              </a:rPr>
              <a:t>:</a:t>
            </a:r>
          </a:p>
          <a:p>
            <a:pPr marL="625475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rebuchet MS" panose="020B0603020202020204" pitchFamily="34" charset="0"/>
                <a:cs typeface="Microsoft Uighur" panose="02000000000000000000" pitchFamily="2" charset="-78"/>
              </a:rPr>
              <a:t>ANO: </a:t>
            </a:r>
            <a:r>
              <a:rPr lang="en-US" sz="1200" dirty="0" err="1">
                <a:latin typeface="Trebuchet MS" panose="020B0603020202020204" pitchFamily="34" charset="0"/>
                <a:cs typeface="Microsoft Uighur" panose="02000000000000000000" pitchFamily="2" charset="-78"/>
              </a:rPr>
              <a:t>Ano</a:t>
            </a:r>
            <a:r>
              <a:rPr lang="en-US" sz="1200" dirty="0">
                <a:latin typeface="Trebuchet MS" panose="020B0603020202020204" pitchFamily="34" charset="0"/>
                <a:cs typeface="Microsoft Uighur" panose="02000000000000000000" pitchFamily="2" charset="-78"/>
              </a:rPr>
              <a:t> da </a:t>
            </a:r>
            <a:r>
              <a:rPr lang="en-US" sz="1200" dirty="0" err="1">
                <a:latin typeface="Trebuchet MS" panose="020B0603020202020204" pitchFamily="34" charset="0"/>
                <a:cs typeface="Microsoft Uighur" panose="02000000000000000000" pitchFamily="2" charset="-78"/>
              </a:rPr>
              <a:t>ocorrência</a:t>
            </a:r>
            <a:r>
              <a:rPr lang="en-US" sz="1200" dirty="0">
                <a:latin typeface="Trebuchet MS" panose="020B0603020202020204" pitchFamily="34" charset="0"/>
                <a:cs typeface="Microsoft Uighur" panose="02000000000000000000" pitchFamily="2" charset="-78"/>
              </a:rPr>
              <a:t>.</a:t>
            </a:r>
          </a:p>
          <a:p>
            <a:pPr marL="625475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rebuchet MS" panose="020B0603020202020204" pitchFamily="34" charset="0"/>
                <a:cs typeface="Microsoft Uighur" panose="02000000000000000000" pitchFamily="2" charset="-78"/>
              </a:rPr>
              <a:t>DATA_OCORRENCIA_BO: </a:t>
            </a:r>
            <a:r>
              <a:rPr lang="en-US" sz="1200" dirty="0">
                <a:latin typeface="Trebuchet MS" panose="020B0603020202020204" pitchFamily="34" charset="0"/>
                <a:cs typeface="Microsoft Uighur" panose="02000000000000000000" pitchFamily="2" charset="-78"/>
              </a:rPr>
              <a:t>Data da </a:t>
            </a:r>
            <a:r>
              <a:rPr lang="en-US" sz="1200" dirty="0" err="1">
                <a:latin typeface="Trebuchet MS" panose="020B0603020202020204" pitchFamily="34" charset="0"/>
                <a:cs typeface="Microsoft Uighur" panose="02000000000000000000" pitchFamily="2" charset="-78"/>
              </a:rPr>
              <a:t>ocorrência</a:t>
            </a:r>
            <a:r>
              <a:rPr lang="en-US" sz="1200" dirty="0">
                <a:latin typeface="Trebuchet MS" panose="020B0603020202020204" pitchFamily="34" charset="0"/>
                <a:cs typeface="Microsoft Uighur" panose="02000000000000000000" pitchFamily="2" charset="-78"/>
              </a:rPr>
              <a:t>.</a:t>
            </a:r>
          </a:p>
          <a:p>
            <a:pPr marL="625475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rebuchet MS" panose="020B0603020202020204" pitchFamily="34" charset="0"/>
                <a:cs typeface="Microsoft Uighur" panose="02000000000000000000" pitchFamily="2" charset="-78"/>
              </a:rPr>
              <a:t>HORA_OCORRENCIA_BO: </a:t>
            </a:r>
            <a:r>
              <a:rPr lang="en-US" sz="1200" dirty="0">
                <a:latin typeface="Trebuchet MS" panose="020B0603020202020204" pitchFamily="34" charset="0"/>
                <a:cs typeface="Microsoft Uighur" panose="02000000000000000000" pitchFamily="2" charset="-78"/>
              </a:rPr>
              <a:t>Hora da </a:t>
            </a:r>
            <a:r>
              <a:rPr lang="en-US" sz="1200" dirty="0" err="1">
                <a:latin typeface="Trebuchet MS" panose="020B0603020202020204" pitchFamily="34" charset="0"/>
                <a:cs typeface="Microsoft Uighur" panose="02000000000000000000" pitchFamily="2" charset="-78"/>
              </a:rPr>
              <a:t>ocorrência</a:t>
            </a:r>
            <a:r>
              <a:rPr lang="en-US" sz="1200" dirty="0">
                <a:latin typeface="Trebuchet MS" panose="020B0603020202020204" pitchFamily="34" charset="0"/>
                <a:cs typeface="Microsoft Uighur" panose="02000000000000000000" pitchFamily="2" charset="-78"/>
              </a:rPr>
              <a:t>.</a:t>
            </a:r>
          </a:p>
          <a:p>
            <a:pPr marL="625475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rebuchet MS" panose="020B0603020202020204" pitchFamily="34" charset="0"/>
                <a:cs typeface="Microsoft Uighur" panose="02000000000000000000" pitchFamily="2" charset="-78"/>
              </a:rPr>
              <a:t>FLAGRANTE: </a:t>
            </a:r>
            <a:r>
              <a:rPr lang="en-US" sz="1200" dirty="0">
                <a:latin typeface="Trebuchet MS" panose="020B0603020202020204" pitchFamily="34" charset="0"/>
                <a:cs typeface="Microsoft Uighur" panose="02000000000000000000" pitchFamily="2" charset="-78"/>
              </a:rPr>
              <a:t>Flagrante</a:t>
            </a:r>
          </a:p>
          <a:p>
            <a:pPr marL="625475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rebuchet MS" panose="020B0603020202020204" pitchFamily="34" charset="0"/>
                <a:cs typeface="Microsoft Uighur" panose="02000000000000000000" pitchFamily="2" charset="-78"/>
              </a:rPr>
              <a:t>CONDUTA: </a:t>
            </a:r>
            <a:r>
              <a:rPr lang="en-US" sz="1200" dirty="0">
                <a:latin typeface="Trebuchet MS" panose="020B0603020202020204" pitchFamily="34" charset="0"/>
                <a:cs typeface="Microsoft Uighur" panose="02000000000000000000" pitchFamily="2" charset="-78"/>
              </a:rPr>
              <a:t>Tipo do crime (16 </a:t>
            </a:r>
            <a:r>
              <a:rPr lang="en-US" sz="1200" dirty="0" err="1">
                <a:latin typeface="Trebuchet MS" panose="020B0603020202020204" pitchFamily="34" charset="0"/>
                <a:cs typeface="Microsoft Uighur" panose="02000000000000000000" pitchFamily="2" charset="-78"/>
              </a:rPr>
              <a:t>tipos</a:t>
            </a:r>
            <a:r>
              <a:rPr lang="en-US" sz="1200" dirty="0">
                <a:latin typeface="Trebuchet MS" panose="020B0603020202020204" pitchFamily="34" charset="0"/>
                <a:cs typeface="Microsoft Uighur" panose="02000000000000000000" pitchFamily="2" charset="-78"/>
              </a:rPr>
              <a:t>)</a:t>
            </a:r>
          </a:p>
          <a:p>
            <a:pPr marL="625475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rebuchet MS" panose="020B0603020202020204" pitchFamily="34" charset="0"/>
                <a:cs typeface="Microsoft Uighur" panose="02000000000000000000" pitchFamily="2" charset="-78"/>
              </a:rPr>
              <a:t>LATITUDE: </a:t>
            </a:r>
            <a:r>
              <a:rPr lang="en-US" sz="1200" dirty="0" err="1">
                <a:latin typeface="Trebuchet MS" panose="020B0603020202020204" pitchFamily="34" charset="0"/>
                <a:cs typeface="Microsoft Uighur" panose="02000000000000000000" pitchFamily="2" charset="-78"/>
              </a:rPr>
              <a:t>lat</a:t>
            </a:r>
            <a:endParaRPr lang="en-US" sz="1200" dirty="0">
              <a:latin typeface="Trebuchet MS" panose="020B0603020202020204" pitchFamily="34" charset="0"/>
              <a:cs typeface="Microsoft Uighur" panose="02000000000000000000" pitchFamily="2" charset="-78"/>
            </a:endParaRPr>
          </a:p>
          <a:p>
            <a:pPr marL="625475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rebuchet MS" panose="020B0603020202020204" pitchFamily="34" charset="0"/>
                <a:cs typeface="Microsoft Uighur" panose="02000000000000000000" pitchFamily="2" charset="-78"/>
              </a:rPr>
              <a:t>LONGITUDE: </a:t>
            </a:r>
            <a:r>
              <a:rPr lang="en-US" sz="1200" dirty="0" err="1">
                <a:latin typeface="Trebuchet MS" panose="020B0603020202020204" pitchFamily="34" charset="0"/>
                <a:cs typeface="Microsoft Uighur" panose="02000000000000000000" pitchFamily="2" charset="-78"/>
              </a:rPr>
              <a:t>lng</a:t>
            </a:r>
            <a:endParaRPr lang="en-US" sz="1200" dirty="0">
              <a:latin typeface="Trebuchet MS" panose="020B0603020202020204" pitchFamily="34" charset="0"/>
              <a:cs typeface="Microsoft Uighur" panose="02000000000000000000" pitchFamily="2" charset="-7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F9F69C-F621-40B1-BB7F-3A7421F21AD6}"/>
              </a:ext>
            </a:extLst>
          </p:cNvPr>
          <p:cNvSpPr/>
          <p:nvPr/>
        </p:nvSpPr>
        <p:spPr>
          <a:xfrm>
            <a:off x="1030042" y="3190603"/>
            <a:ext cx="7463755" cy="16739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615C8EC-0BD1-4B3A-B6D6-10368CB96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0204" y="3191697"/>
            <a:ext cx="7311150" cy="1648898"/>
          </a:xfrm>
          <a:prstGeom prst="rect">
            <a:avLst/>
          </a:prstGeom>
          <a:effectLst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36A54A-E6E0-4A85-918E-7B3B113A8A1E}"/>
              </a:ext>
            </a:extLst>
          </p:cNvPr>
          <p:cNvGrpSpPr/>
          <p:nvPr/>
        </p:nvGrpSpPr>
        <p:grpSpPr>
          <a:xfrm>
            <a:off x="6634173" y="300775"/>
            <a:ext cx="2033790" cy="2418977"/>
            <a:chOff x="9006218" y="267819"/>
            <a:chExt cx="2033790" cy="2418977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004756F-C0CB-443D-B6B6-E4DF6831E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0627" t="27328" r="35197" b="21567"/>
            <a:stretch/>
          </p:blipFill>
          <p:spPr>
            <a:xfrm rot="5834803">
              <a:off x="8813624" y="460413"/>
              <a:ext cx="2418977" cy="203379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585678-CF78-45A5-B277-E13E0EF409AA}"/>
                </a:ext>
              </a:extLst>
            </p:cNvPr>
            <p:cNvSpPr txBox="1"/>
            <p:nvPr/>
          </p:nvSpPr>
          <p:spPr>
            <a:xfrm>
              <a:off x="9144000" y="1315186"/>
              <a:ext cx="1242648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accent1">
                      <a:lumMod val="50000"/>
                    </a:schemeClr>
                  </a:solidFill>
                  <a:latin typeface="Trebuchet MS" panose="020B0603020202020204" pitchFamily="34" charset="0"/>
                </a:rPr>
                <a:t>São Carlos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8" name="18 Rectángulo">
            <a:extLst>
              <a:ext uri="{FF2B5EF4-FFF2-40B4-BE49-F238E27FC236}">
                <a16:creationId xmlns:a16="http://schemas.microsoft.com/office/drawing/2014/main" id="{D6220060-6851-42C2-BB5D-25246040524C}"/>
              </a:ext>
            </a:extLst>
          </p:cNvPr>
          <p:cNvSpPr/>
          <p:nvPr/>
        </p:nvSpPr>
        <p:spPr>
          <a:xfrm>
            <a:off x="5292080" y="2360153"/>
            <a:ext cx="5904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Blip>
                <a:blip r:embed="rId3"/>
              </a:buBlip>
            </a:pPr>
            <a:r>
              <a:rPr lang="es-PE" sz="1600" dirty="0">
                <a:latin typeface="Trebuchet MS" panose="020B0603020202020204" pitchFamily="34" charset="0"/>
                <a:cs typeface="Microsoft Uighur" panose="02000000000000000000" pitchFamily="2" charset="-78"/>
              </a:rPr>
              <a:t>Total de </a:t>
            </a:r>
            <a:r>
              <a:rPr lang="es-PE" sz="1600" dirty="0" err="1">
                <a:latin typeface="Trebuchet MS" panose="020B0603020202020204" pitchFamily="34" charset="0"/>
                <a:cs typeface="Microsoft Uighur" panose="02000000000000000000" pitchFamily="2" charset="-78"/>
              </a:rPr>
              <a:t>crimes</a:t>
            </a:r>
            <a:r>
              <a:rPr lang="es-PE" sz="1600" dirty="0">
                <a:latin typeface="Trebuchet MS" panose="020B0603020202020204" pitchFamily="34" charset="0"/>
                <a:cs typeface="Microsoft Uighur" panose="02000000000000000000" pitchFamily="2" charset="-78"/>
              </a:rPr>
              <a:t>: 8345</a:t>
            </a:r>
          </a:p>
          <a:p>
            <a:pPr marL="285750" indent="-285750" algn="just">
              <a:buBlip>
                <a:blip r:embed="rId3"/>
              </a:buBlip>
            </a:pPr>
            <a:r>
              <a:rPr lang="es-PE" sz="1600" dirty="0">
                <a:latin typeface="Trebuchet MS" panose="020B0603020202020204" pitchFamily="34" charset="0"/>
                <a:cs typeface="Microsoft Uighur" panose="02000000000000000000" pitchFamily="2" charset="-78"/>
              </a:rPr>
              <a:t>Total de </a:t>
            </a:r>
            <a:r>
              <a:rPr lang="es-PE" sz="1600" dirty="0" err="1">
                <a:latin typeface="Trebuchet MS" panose="020B0603020202020204" pitchFamily="34" charset="0"/>
                <a:cs typeface="Microsoft Uighur" panose="02000000000000000000" pitchFamily="2" charset="-78"/>
              </a:rPr>
              <a:t>crimes</a:t>
            </a:r>
            <a:r>
              <a:rPr lang="es-PE" sz="1600" dirty="0">
                <a:latin typeface="Trebuchet MS" panose="020B0603020202020204" pitchFamily="34" charset="0"/>
                <a:cs typeface="Microsoft Uighur" panose="02000000000000000000" pitchFamily="2" charset="-78"/>
              </a:rPr>
              <a:t> geo.: 6308</a:t>
            </a:r>
          </a:p>
          <a:p>
            <a:pPr algn="just"/>
            <a:endParaRPr lang="en-US" sz="1600" dirty="0">
              <a:solidFill>
                <a:srgbClr val="1F77B4"/>
              </a:solidFill>
              <a:latin typeface="Trebuchet MS" panose="020B0603020202020204" pitchFamily="34" charset="0"/>
              <a:cs typeface="Microsoft Uighur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99917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124506" y="88444"/>
            <a:ext cx="2477456" cy="432047"/>
            <a:chOff x="467544" y="88345"/>
            <a:chExt cx="8208912" cy="432047"/>
          </a:xfrm>
        </p:grpSpPr>
        <p:sp>
          <p:nvSpPr>
            <p:cNvPr id="7" name="6 Rectángulo redondeado"/>
            <p:cNvSpPr/>
            <p:nvPr/>
          </p:nvSpPr>
          <p:spPr>
            <a:xfrm>
              <a:off x="467544" y="88345"/>
              <a:ext cx="8208912" cy="432047"/>
            </a:xfrm>
            <a:prstGeom prst="roundRect">
              <a:avLst>
                <a:gd name="adj" fmla="val 45540"/>
              </a:avLst>
            </a:prstGeom>
            <a:gradFill flip="none" rotWithShape="1">
              <a:gsLst>
                <a:gs pos="0">
                  <a:srgbClr val="E1E1E1">
                    <a:alpha val="65000"/>
                  </a:srgbClr>
                </a:gs>
                <a:gs pos="100000">
                  <a:srgbClr val="D7D7D7">
                    <a:alpha val="6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743012" y="214358"/>
              <a:ext cx="156587" cy="197152"/>
              <a:chOff x="743012" y="214358"/>
              <a:chExt cx="156587" cy="197152"/>
            </a:xfrm>
          </p:grpSpPr>
          <p:grpSp>
            <p:nvGrpSpPr>
              <p:cNvPr id="9" name="8 Grupo"/>
              <p:cNvGrpSpPr/>
              <p:nvPr/>
            </p:nvGrpSpPr>
            <p:grpSpPr>
              <a:xfrm>
                <a:off x="743012" y="214358"/>
                <a:ext cx="83101" cy="197152"/>
                <a:chOff x="8097424" y="1923678"/>
                <a:chExt cx="338313" cy="432048"/>
              </a:xfrm>
            </p:grpSpPr>
            <p:cxnSp>
              <p:nvCxnSpPr>
                <p:cNvPr id="13" name="12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13 Conector recto"/>
                <p:cNvCxnSpPr/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9 Grupo"/>
              <p:cNvGrpSpPr/>
              <p:nvPr/>
            </p:nvGrpSpPr>
            <p:grpSpPr>
              <a:xfrm>
                <a:off x="816497" y="214358"/>
                <a:ext cx="83102" cy="197152"/>
                <a:chOff x="8097424" y="1923678"/>
                <a:chExt cx="338316" cy="432048"/>
              </a:xfrm>
            </p:grpSpPr>
            <p:cxnSp>
              <p:nvCxnSpPr>
                <p:cNvPr id="11" name="10 Conector recto"/>
                <p:cNvCxnSpPr/>
                <p:nvPr/>
              </p:nvCxnSpPr>
              <p:spPr>
                <a:xfrm>
                  <a:off x="8097424" y="1923678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11 Conector recto"/>
                <p:cNvCxnSpPr>
                  <a:cxnSpLocks/>
                </p:cNvCxnSpPr>
                <p:nvPr/>
              </p:nvCxnSpPr>
              <p:spPr>
                <a:xfrm flipV="1">
                  <a:off x="8100392" y="2139702"/>
                  <a:ext cx="335345" cy="21602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14 Rectángulo"/>
          <p:cNvSpPr/>
          <p:nvPr/>
        </p:nvSpPr>
        <p:spPr>
          <a:xfrm>
            <a:off x="291167" y="131081"/>
            <a:ext cx="7486440" cy="43204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12D50"/>
                </a:solidFill>
                <a:latin typeface="Trebuchet MS" panose="020B0603020202020204" pitchFamily="34" charset="0"/>
              </a:rPr>
              <a:t>Crimes: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5C6316-0CA0-45D9-9A60-52AD40F3C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2" y="865177"/>
            <a:ext cx="3840294" cy="2725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A9C6D9A-1F62-42AE-9DD6-79B1DFB072AB}"/>
              </a:ext>
            </a:extLst>
          </p:cNvPr>
          <p:cNvSpPr/>
          <p:nvPr/>
        </p:nvSpPr>
        <p:spPr>
          <a:xfrm>
            <a:off x="4355976" y="190073"/>
            <a:ext cx="4590834" cy="35338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969696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D6FF907-FF97-4B51-B69D-9C705753F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3113" y="379449"/>
            <a:ext cx="3867324" cy="110939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8232809-6D2E-41B7-8185-38680427E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3113" y="1571151"/>
            <a:ext cx="1695450" cy="185737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04B0A7D-5AF7-4A04-994B-B6D764A3DE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4356" y="1643078"/>
            <a:ext cx="1458876" cy="91603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2170B64-4019-4299-BA5E-7E2BD11AEB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4356" y="2699437"/>
            <a:ext cx="2104912" cy="77869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927EFE-E876-40BD-936D-F4E4F3EEF3D2}"/>
              </a:ext>
            </a:extLst>
          </p:cNvPr>
          <p:cNvCxnSpPr>
            <a:cxnSpLocks/>
          </p:cNvCxnSpPr>
          <p:nvPr/>
        </p:nvCxnSpPr>
        <p:spPr>
          <a:xfrm>
            <a:off x="2079456" y="2227861"/>
            <a:ext cx="522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D0E242-371A-4176-94C3-75ABB7A829C8}"/>
              </a:ext>
            </a:extLst>
          </p:cNvPr>
          <p:cNvSpPr txBox="1"/>
          <p:nvPr/>
        </p:nvSpPr>
        <p:spPr>
          <a:xfrm>
            <a:off x="2575667" y="2073972"/>
            <a:ext cx="129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Av. São Carlos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670724-8E84-43E7-B33B-AA030614F6F4}"/>
              </a:ext>
            </a:extLst>
          </p:cNvPr>
          <p:cNvCxnSpPr>
            <a:cxnSpLocks/>
          </p:cNvCxnSpPr>
          <p:nvPr/>
        </p:nvCxnSpPr>
        <p:spPr>
          <a:xfrm flipH="1" flipV="1">
            <a:off x="1475656" y="2101097"/>
            <a:ext cx="504056" cy="8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8D5058-EC83-451D-97DE-5E33C239F78F}"/>
              </a:ext>
            </a:extLst>
          </p:cNvPr>
          <p:cNvSpPr txBox="1"/>
          <p:nvPr/>
        </p:nvSpPr>
        <p:spPr>
          <a:xfrm>
            <a:off x="793439" y="1941402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Centro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91DE16-5A2C-4BF6-A84D-FB88CEE38CCC}"/>
              </a:ext>
            </a:extLst>
          </p:cNvPr>
          <p:cNvCxnSpPr>
            <a:cxnSpLocks/>
          </p:cNvCxnSpPr>
          <p:nvPr/>
        </p:nvCxnSpPr>
        <p:spPr>
          <a:xfrm>
            <a:off x="2079455" y="2559116"/>
            <a:ext cx="522507" cy="5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8AC9F07-E619-4D55-858E-8E377CE80597}"/>
              </a:ext>
            </a:extLst>
          </p:cNvPr>
          <p:cNvSpPr txBox="1"/>
          <p:nvPr/>
        </p:nvSpPr>
        <p:spPr>
          <a:xfrm>
            <a:off x="2575667" y="2449701"/>
            <a:ext cx="1158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Vila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Luftala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EFBA37-A33F-4375-9C65-29F2A3AC6978}"/>
              </a:ext>
            </a:extLst>
          </p:cNvPr>
          <p:cNvCxnSpPr>
            <a:cxnSpLocks/>
          </p:cNvCxnSpPr>
          <p:nvPr/>
        </p:nvCxnSpPr>
        <p:spPr>
          <a:xfrm flipV="1">
            <a:off x="2079455" y="1729507"/>
            <a:ext cx="396468" cy="12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5EE134D-4D67-49FE-8241-B11B603D9AF4}"/>
              </a:ext>
            </a:extLst>
          </p:cNvPr>
          <p:cNvSpPr txBox="1"/>
          <p:nvPr/>
        </p:nvSpPr>
        <p:spPr>
          <a:xfrm>
            <a:off x="2499269" y="1547687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Jardim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Luftala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DE7C54-6E86-4308-8426-4ED0B979AA14}"/>
              </a:ext>
            </a:extLst>
          </p:cNvPr>
          <p:cNvCxnSpPr>
            <a:cxnSpLocks/>
          </p:cNvCxnSpPr>
          <p:nvPr/>
        </p:nvCxnSpPr>
        <p:spPr>
          <a:xfrm flipH="1">
            <a:off x="1619674" y="2699437"/>
            <a:ext cx="360038" cy="2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0057C60-1654-49C4-B967-D9FC90BEDD8E}"/>
              </a:ext>
            </a:extLst>
          </p:cNvPr>
          <p:cNvSpPr txBox="1"/>
          <p:nvPr/>
        </p:nvSpPr>
        <p:spPr>
          <a:xfrm>
            <a:off x="207836" y="2559116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Jardim Cruzeiro</a:t>
            </a:r>
          </a:p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 do Sul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597C2C4-7A30-4138-9EAB-665A1C9EB19E}"/>
              </a:ext>
            </a:extLst>
          </p:cNvPr>
          <p:cNvSpPr/>
          <p:nvPr/>
        </p:nvSpPr>
        <p:spPr>
          <a:xfrm>
            <a:off x="93379" y="3966591"/>
            <a:ext cx="8957241" cy="8795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A9D1F45A-6031-458B-AF4D-905E1A6CF1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182" y="4062218"/>
            <a:ext cx="8884557" cy="808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48FB2EA-2F2A-4B2B-A58C-8425A0BAE7EA}"/>
              </a:ext>
            </a:extLst>
          </p:cNvPr>
          <p:cNvSpPr txBox="1"/>
          <p:nvPr/>
        </p:nvSpPr>
        <p:spPr>
          <a:xfrm>
            <a:off x="6099772" y="9469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1095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36FA53-6BDC-43D6-926C-7B63AC5417BB}"/>
              </a:ext>
            </a:extLst>
          </p:cNvPr>
          <p:cNvSpPr txBox="1"/>
          <p:nvPr/>
        </p:nvSpPr>
        <p:spPr>
          <a:xfrm>
            <a:off x="7124864" y="6566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1829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9DC3A5-EE67-444C-B0A6-FD3587CA3E3E}"/>
              </a:ext>
            </a:extLst>
          </p:cNvPr>
          <p:cNvSpPr txBox="1"/>
          <p:nvPr/>
        </p:nvSpPr>
        <p:spPr>
          <a:xfrm>
            <a:off x="7895353" y="404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2766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64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89907</TotalTime>
  <Words>738</Words>
  <Application>Microsoft Office PowerPoint</Application>
  <PresentationFormat>On-screen Show (16:9)</PresentationFormat>
  <Paragraphs>93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Trebuchet MS</vt:lpstr>
      <vt:lpstr>Vaud</vt:lpstr>
      <vt:lpstr>Tema de Office</vt:lpstr>
      <vt:lpstr>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GERMAIN GARCIA ZANABRIA</dc:creator>
  <cp:lastModifiedBy>Jaqueline</cp:lastModifiedBy>
  <cp:revision>1193</cp:revision>
  <cp:lastPrinted>2019-05-25T12:58:19Z</cp:lastPrinted>
  <dcterms:created xsi:type="dcterms:W3CDTF">2016-05-16T21:37:23Z</dcterms:created>
  <dcterms:modified xsi:type="dcterms:W3CDTF">2019-10-31T23:09:45Z</dcterms:modified>
</cp:coreProperties>
</file>